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63" r:id="rId3"/>
    <p:sldId id="280" r:id="rId4"/>
    <p:sldId id="303" r:id="rId5"/>
    <p:sldId id="265" r:id="rId6"/>
    <p:sldId id="302" r:id="rId7"/>
    <p:sldId id="281" r:id="rId8"/>
    <p:sldId id="266" r:id="rId9"/>
    <p:sldId id="282" r:id="rId10"/>
    <p:sldId id="269" r:id="rId11"/>
    <p:sldId id="267" r:id="rId12"/>
    <p:sldId id="296" r:id="rId13"/>
    <p:sldId id="295" r:id="rId14"/>
    <p:sldId id="292" r:id="rId15"/>
    <p:sldId id="291" r:id="rId16"/>
    <p:sldId id="297" r:id="rId17"/>
    <p:sldId id="298" r:id="rId18"/>
    <p:sldId id="294" r:id="rId19"/>
    <p:sldId id="299" r:id="rId20"/>
    <p:sldId id="300" r:id="rId21"/>
    <p:sldId id="293" r:id="rId22"/>
    <p:sldId id="290" r:id="rId23"/>
    <p:sldId id="271" r:id="rId24"/>
    <p:sldId id="268" r:id="rId25"/>
    <p:sldId id="277" r:id="rId26"/>
    <p:sldId id="274" r:id="rId27"/>
    <p:sldId id="275" r:id="rId28"/>
    <p:sldId id="279" r:id="rId29"/>
    <p:sldId id="283" r:id="rId30"/>
    <p:sldId id="285" r:id="rId31"/>
    <p:sldId id="286" r:id="rId32"/>
    <p:sldId id="262" r:id="rId33"/>
  </p:sldIdLst>
  <p:sldSz cx="24384000" cy="13716000"/>
  <p:notesSz cx="6858000" cy="9144000"/>
  <p:embeddedFontLst>
    <p:embeddedFont>
      <p:font typeface="宋体" panose="02010600030101010101" pitchFamily="2" charset="-122"/>
      <p:regular r:id="rId35"/>
    </p:embeddedFont>
    <p:embeddedFont>
      <p:font typeface="Alibaba PuHuiTi 2 55 Regular" pitchFamily="18" charset="-122"/>
      <p:regular r:id="rId36"/>
      <p:bold r:id="rId37"/>
    </p:embeddedFont>
    <p:embeddedFont>
      <p:font typeface="Alibaba PuHuiTi 2.0 45 Light" pitchFamily="18" charset="-122"/>
      <p:regular r:id="rId38"/>
      <p:bold r:id="rId39"/>
    </p:embeddedFont>
    <p:embeddedFont>
      <p:font typeface="Alibaba PuHuiTi 2.0 55 Regular" pitchFamily="18" charset="-122"/>
      <p:regular r:id="rId40"/>
      <p:bold r:id="rId41"/>
    </p:embeddedFont>
    <p:embeddedFont>
      <p:font typeface="Alibaba PuHuiTi 2.0 85 Bold" pitchFamily="18" charset="-122"/>
      <p:bold r:id="rId42"/>
    </p:embeddedFont>
    <p:embeddedFont>
      <p:font typeface="Cambria" panose="02040503050406030204" pitchFamily="18" charset="0"/>
      <p:regular r:id="rId43"/>
      <p:bold r:id="rId44"/>
      <p:italic r:id="rId45"/>
      <p:boldItalic r:id="rId46"/>
    </p:embeddedFont>
    <p:embeddedFont>
      <p:font typeface="Cambria Math" panose="02040503050406030204" pitchFamily="18" charset="0"/>
      <p:regular r:id="rId47"/>
    </p:embeddedFont>
    <p:embeddedFont>
      <p:font typeface="Consolas" panose="020B0609020204030204" pitchFamily="49" charset="0"/>
      <p:regular r:id="rId48"/>
      <p:bold r:id="rId49"/>
      <p:italic r:id="rId50"/>
      <p:boldItalic r:id="rId51"/>
    </p:embeddedFont>
    <p:embeddedFont>
      <p:font typeface="Helvetica" pitchFamily="2" charset="0"/>
      <p:regular r:id="rId52"/>
      <p:bold r:id="rId53"/>
      <p:italic r:id="rId54"/>
      <p:boldItalic r:id="rId55"/>
    </p:embeddedFont>
  </p:embeddedFont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lvl1pPr>
    <a:lvl2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lvl2pPr>
    <a:lvl3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lvl3pPr>
    <a:lvl4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lvl4pPr>
    <a:lvl5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lvl5pPr>
    <a:lvl6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lvl6pPr>
    <a:lvl7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lvl7pPr>
    <a:lvl8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lvl8pPr>
    <a:lvl9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lvl9pPr>
  </p:defaultTextStyle>
  <p:extLst>
    <p:ext uri="{EFAFB233-063F-42B5-8137-9DF3F51BA10A}">
      <p15:sldGuideLst xmlns:p15="http://schemas.microsoft.com/office/powerpoint/2012/main">
        <p15:guide id="1" orient="horz" pos="4320" userDrawn="1">
          <p15:clr>
            <a:srgbClr val="A4A3A4"/>
          </p15:clr>
        </p15:guide>
        <p15:guide id="2" pos="76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4D12"/>
    <a:srgbClr val="EEEEEE"/>
    <a:srgbClr val="45A4FC"/>
    <a:srgbClr val="FFFFFF"/>
    <a:srgbClr val="B1B1B1"/>
    <a:srgbClr val="777777"/>
    <a:srgbClr val="6699FF"/>
    <a:srgbClr val="84A2E4"/>
    <a:srgbClr val="2C5CCB"/>
    <a:srgbClr val="634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65" autoAdjust="0"/>
    <p:restoredTop sz="88282" autoAdjust="0"/>
  </p:normalViewPr>
  <p:slideViewPr>
    <p:cSldViewPr snapToGrid="0">
      <p:cViewPr varScale="1">
        <p:scale>
          <a:sx n="57" d="100"/>
          <a:sy n="57" d="100"/>
        </p:scale>
        <p:origin x="240" y="192"/>
      </p:cViewPr>
      <p:guideLst>
        <p:guide orient="horz" pos="4320"/>
        <p:guide pos="76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1143000" y="685800"/>
            <a:ext cx="4572000" cy="3429000"/>
          </a:xfrm>
          <a:prstGeom prst="rect">
            <a:avLst/>
          </a:prstGeom>
        </p:spPr>
        <p:txBody>
          <a:bodyPr/>
          <a:lstStyle/>
          <a:p>
            <a:endParaRPr/>
          </a:p>
        </p:txBody>
      </p:sp>
      <p:sp>
        <p:nvSpPr>
          <p:cNvPr id="216" name="Shape 21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j-lt"/>
        <a:ea typeface="+mj-ea"/>
        <a:cs typeface="+mj-cs"/>
        <a:sym typeface="Alibaba PuHuiTi 2 55 Regular"/>
      </a:defRPr>
    </a:lvl1pPr>
    <a:lvl2pPr indent="228600" defTabSz="457200" latinLnBrk="0">
      <a:lnSpc>
        <a:spcPct val="118000"/>
      </a:lnSpc>
      <a:defRPr sz="2200">
        <a:latin typeface="+mj-lt"/>
        <a:ea typeface="+mj-ea"/>
        <a:cs typeface="+mj-cs"/>
        <a:sym typeface="Alibaba PuHuiTi 2 55 Regular"/>
      </a:defRPr>
    </a:lvl2pPr>
    <a:lvl3pPr indent="457200" defTabSz="457200" latinLnBrk="0">
      <a:lnSpc>
        <a:spcPct val="118000"/>
      </a:lnSpc>
      <a:defRPr sz="2200">
        <a:latin typeface="+mj-lt"/>
        <a:ea typeface="+mj-ea"/>
        <a:cs typeface="+mj-cs"/>
        <a:sym typeface="Alibaba PuHuiTi 2 55 Regular"/>
      </a:defRPr>
    </a:lvl3pPr>
    <a:lvl4pPr indent="685800" defTabSz="457200" latinLnBrk="0">
      <a:lnSpc>
        <a:spcPct val="118000"/>
      </a:lnSpc>
      <a:defRPr sz="2200">
        <a:latin typeface="+mj-lt"/>
        <a:ea typeface="+mj-ea"/>
        <a:cs typeface="+mj-cs"/>
        <a:sym typeface="Alibaba PuHuiTi 2 55 Regular"/>
      </a:defRPr>
    </a:lvl4pPr>
    <a:lvl5pPr indent="914400" defTabSz="457200" latinLnBrk="0">
      <a:lnSpc>
        <a:spcPct val="118000"/>
      </a:lnSpc>
      <a:defRPr sz="2200">
        <a:latin typeface="+mj-lt"/>
        <a:ea typeface="+mj-ea"/>
        <a:cs typeface="+mj-cs"/>
        <a:sym typeface="Alibaba PuHuiTi 2 55 Regular"/>
      </a:defRPr>
    </a:lvl5pPr>
    <a:lvl6pPr indent="1143000" defTabSz="457200" latinLnBrk="0">
      <a:lnSpc>
        <a:spcPct val="118000"/>
      </a:lnSpc>
      <a:defRPr sz="2200">
        <a:latin typeface="+mj-lt"/>
        <a:ea typeface="+mj-ea"/>
        <a:cs typeface="+mj-cs"/>
        <a:sym typeface="Alibaba PuHuiTi 2 55 Regular"/>
      </a:defRPr>
    </a:lvl6pPr>
    <a:lvl7pPr indent="1371600" defTabSz="457200" latinLnBrk="0">
      <a:lnSpc>
        <a:spcPct val="118000"/>
      </a:lnSpc>
      <a:defRPr sz="2200">
        <a:latin typeface="+mj-lt"/>
        <a:ea typeface="+mj-ea"/>
        <a:cs typeface="+mj-cs"/>
        <a:sym typeface="Alibaba PuHuiTi 2 55 Regular"/>
      </a:defRPr>
    </a:lvl7pPr>
    <a:lvl8pPr indent="1600200" defTabSz="457200" latinLnBrk="0">
      <a:lnSpc>
        <a:spcPct val="118000"/>
      </a:lnSpc>
      <a:defRPr sz="2200">
        <a:latin typeface="+mj-lt"/>
        <a:ea typeface="+mj-ea"/>
        <a:cs typeface="+mj-cs"/>
        <a:sym typeface="Alibaba PuHuiTi 2 55 Regular"/>
      </a:defRPr>
    </a:lvl8pPr>
    <a:lvl9pPr indent="1828800" defTabSz="457200" latinLnBrk="0">
      <a:lnSpc>
        <a:spcPct val="118000"/>
      </a:lnSpc>
      <a:defRPr sz="2200">
        <a:latin typeface="+mj-lt"/>
        <a:ea typeface="+mj-ea"/>
        <a:cs typeface="+mj-cs"/>
        <a:sym typeface="Alibaba PuHuiTi 2 55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99149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tabLst/>
              <a:defRPr/>
            </a:pPr>
            <a:r>
              <a:rPr lang="en-US" altLang="zh-CN" dirty="0"/>
              <a:t>1</a:t>
            </a:r>
            <a:r>
              <a:rPr lang="zh-CN" altLang="en-US" dirty="0"/>
              <a:t>、问题类型本身很多样，回答各种问题需要的能力各不相同，所以需要对问题类型的分类</a:t>
            </a:r>
            <a:endParaRPr lang="en-US" altLang="zh-CN" dirty="0"/>
          </a:p>
          <a:p>
            <a:r>
              <a:rPr lang="en-US" altLang="zh-CN" dirty="0"/>
              <a:t>2</a:t>
            </a:r>
            <a:r>
              <a:rPr lang="zh-CN" altLang="en-US" dirty="0"/>
              <a:t>、回答模板能够保证信息</a:t>
            </a:r>
            <a:endParaRPr lang="en-US" altLang="zh-CN" dirty="0"/>
          </a:p>
          <a:p>
            <a:r>
              <a:rPr lang="en-US" altLang="zh-CN" dirty="0"/>
              <a:t>3</a:t>
            </a:r>
            <a:r>
              <a:rPr lang="zh-CN" altLang="en-US" dirty="0"/>
              <a:t>、利用大模型抽取关键信息，自动化抽取，简化后续的任务流程</a:t>
            </a:r>
            <a:endParaRPr lang="en-US" altLang="zh-CN" dirty="0"/>
          </a:p>
          <a:p>
            <a:r>
              <a:rPr lang="en-US" altLang="zh-CN" dirty="0"/>
              <a:t>4</a:t>
            </a:r>
            <a:r>
              <a:rPr lang="zh-CN" altLang="en-US" dirty="0"/>
              <a:t>、利用大模型抽取关键信息，增加了模型泛化性，能够处理更广泛种类的问题</a:t>
            </a:r>
            <a:endParaRPr lang="en-US" altLang="zh-CN" dirty="0"/>
          </a:p>
        </p:txBody>
      </p:sp>
    </p:spTree>
    <p:extLst>
      <p:ext uri="{BB962C8B-B14F-4D97-AF65-F5344CB8AC3E}">
        <p14:creationId xmlns:p14="http://schemas.microsoft.com/office/powerpoint/2010/main" val="3598364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tabLst/>
              <a:defRPr/>
            </a:pPr>
            <a:r>
              <a:rPr lang="en-US" altLang="zh-CN" dirty="0"/>
              <a:t>1</a:t>
            </a:r>
            <a:r>
              <a:rPr lang="zh-CN" altLang="en-US" dirty="0"/>
              <a:t>、问题类型本身很多样，回答各种问题需要的能力各不相同，所以需要对问题类型的分类</a:t>
            </a:r>
            <a:endParaRPr lang="en-US" altLang="zh-CN" dirty="0"/>
          </a:p>
          <a:p>
            <a:r>
              <a:rPr lang="en-US" altLang="zh-CN" dirty="0"/>
              <a:t>2</a:t>
            </a:r>
            <a:r>
              <a:rPr lang="zh-CN" altLang="en-US" dirty="0"/>
              <a:t>、回答模板能够保证信息</a:t>
            </a:r>
            <a:endParaRPr lang="en-US" altLang="zh-CN" dirty="0"/>
          </a:p>
          <a:p>
            <a:r>
              <a:rPr lang="en-US" altLang="zh-CN" dirty="0"/>
              <a:t>3</a:t>
            </a:r>
            <a:r>
              <a:rPr lang="zh-CN" altLang="en-US" dirty="0"/>
              <a:t>、利用大模型抽取关键信息，自动化抽取，简化后续的任务流程</a:t>
            </a:r>
            <a:endParaRPr lang="en-US" altLang="zh-CN" dirty="0"/>
          </a:p>
          <a:p>
            <a:r>
              <a:rPr lang="en-US" altLang="zh-CN" dirty="0"/>
              <a:t>4</a:t>
            </a:r>
            <a:r>
              <a:rPr lang="zh-CN" altLang="en-US" dirty="0"/>
              <a:t>、利用大模型抽取关键信息，增加了模型泛化性，能够处理更广泛种类的问题</a:t>
            </a:r>
            <a:endParaRPr lang="en-US" altLang="zh-CN" dirty="0"/>
          </a:p>
        </p:txBody>
      </p:sp>
    </p:spTree>
    <p:extLst>
      <p:ext uri="{BB962C8B-B14F-4D97-AF65-F5344CB8AC3E}">
        <p14:creationId xmlns:p14="http://schemas.microsoft.com/office/powerpoint/2010/main" val="1713952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tabLst/>
              <a:defRPr/>
            </a:pPr>
            <a:r>
              <a:rPr lang="en-US" altLang="zh-CN" dirty="0"/>
              <a:t>1</a:t>
            </a:r>
            <a:r>
              <a:rPr lang="zh-CN" altLang="en-US" dirty="0"/>
              <a:t>、问题类型本身很多样，回答各种问题需要的能力各不相同，所以需要对问题类型的分类</a:t>
            </a:r>
            <a:endParaRPr lang="en-US" altLang="zh-CN" dirty="0"/>
          </a:p>
          <a:p>
            <a:r>
              <a:rPr lang="en-US" altLang="zh-CN" dirty="0"/>
              <a:t>2</a:t>
            </a:r>
            <a:r>
              <a:rPr lang="zh-CN" altLang="en-US" dirty="0"/>
              <a:t>、回答模板能够保证信息</a:t>
            </a:r>
            <a:endParaRPr lang="en-US" altLang="zh-CN" dirty="0"/>
          </a:p>
          <a:p>
            <a:r>
              <a:rPr lang="en-US" altLang="zh-CN" dirty="0"/>
              <a:t>3</a:t>
            </a:r>
            <a:r>
              <a:rPr lang="zh-CN" altLang="en-US" dirty="0"/>
              <a:t>、利用大模型抽取关键信息，自动化抽取，简化后续的任务流程</a:t>
            </a:r>
            <a:endParaRPr lang="en-US" altLang="zh-CN" dirty="0"/>
          </a:p>
          <a:p>
            <a:r>
              <a:rPr lang="en-US" altLang="zh-CN" dirty="0"/>
              <a:t>4</a:t>
            </a:r>
            <a:r>
              <a:rPr lang="zh-CN" altLang="en-US" dirty="0"/>
              <a:t>、利用大模型抽取关键信息，增加了模型泛化性，能够处理更广泛种类的问题</a:t>
            </a:r>
            <a:endParaRPr lang="en-US" altLang="zh-CN" dirty="0"/>
          </a:p>
        </p:txBody>
      </p:sp>
    </p:spTree>
    <p:extLst>
      <p:ext uri="{BB962C8B-B14F-4D97-AF65-F5344CB8AC3E}">
        <p14:creationId xmlns:p14="http://schemas.microsoft.com/office/powerpoint/2010/main" val="273955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tabLst/>
              <a:defRPr/>
            </a:pPr>
            <a:r>
              <a:rPr lang="en-US" altLang="zh-CN" dirty="0"/>
              <a:t>1</a:t>
            </a:r>
            <a:r>
              <a:rPr lang="zh-CN" altLang="en-US" dirty="0"/>
              <a:t>、问题类型本身很多样，回答各种问题需要的能力各不相同，所以需要对问题类型的分类</a:t>
            </a:r>
            <a:endParaRPr lang="en-US" altLang="zh-CN" dirty="0"/>
          </a:p>
          <a:p>
            <a:r>
              <a:rPr lang="en-US" altLang="zh-CN" dirty="0"/>
              <a:t>2</a:t>
            </a:r>
            <a:r>
              <a:rPr lang="zh-CN" altLang="en-US" dirty="0"/>
              <a:t>、回答模板能够保证信息</a:t>
            </a:r>
            <a:endParaRPr lang="en-US" altLang="zh-CN" dirty="0"/>
          </a:p>
          <a:p>
            <a:r>
              <a:rPr lang="en-US" altLang="zh-CN" dirty="0"/>
              <a:t>3</a:t>
            </a:r>
            <a:r>
              <a:rPr lang="zh-CN" altLang="en-US" dirty="0"/>
              <a:t>、利用大模型抽取关键信息，自动化抽取，简化后续的任务流程</a:t>
            </a:r>
            <a:endParaRPr lang="en-US" altLang="zh-CN" dirty="0"/>
          </a:p>
          <a:p>
            <a:r>
              <a:rPr lang="en-US" altLang="zh-CN" dirty="0"/>
              <a:t>4</a:t>
            </a:r>
            <a:r>
              <a:rPr lang="zh-CN" altLang="en-US" dirty="0"/>
              <a:t>、利用大模型抽取关键信息，增加了模型泛化性，能够处理更广泛种类的问题</a:t>
            </a:r>
            <a:endParaRPr lang="en-US" altLang="zh-CN" dirty="0"/>
          </a:p>
        </p:txBody>
      </p:sp>
    </p:spTree>
    <p:extLst>
      <p:ext uri="{BB962C8B-B14F-4D97-AF65-F5344CB8AC3E}">
        <p14:creationId xmlns:p14="http://schemas.microsoft.com/office/powerpoint/2010/main" val="1926055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tabLst/>
              <a:defRPr/>
            </a:pPr>
            <a:r>
              <a:rPr lang="en-US" altLang="zh-CN" dirty="0"/>
              <a:t>1</a:t>
            </a:r>
            <a:r>
              <a:rPr lang="zh-CN" altLang="en-US" dirty="0"/>
              <a:t>、问题类型本身很多样，回答各种问题需要的能力各不相同，所以需要对问题类型的分类</a:t>
            </a:r>
            <a:endParaRPr lang="en-US" altLang="zh-CN" dirty="0"/>
          </a:p>
          <a:p>
            <a:r>
              <a:rPr lang="en-US" altLang="zh-CN" dirty="0"/>
              <a:t>2</a:t>
            </a:r>
            <a:r>
              <a:rPr lang="zh-CN" altLang="en-US" dirty="0"/>
              <a:t>、回答模板能够保证信息</a:t>
            </a:r>
            <a:endParaRPr lang="en-US" altLang="zh-CN" dirty="0"/>
          </a:p>
          <a:p>
            <a:r>
              <a:rPr lang="en-US" altLang="zh-CN" dirty="0"/>
              <a:t>3</a:t>
            </a:r>
            <a:r>
              <a:rPr lang="zh-CN" altLang="en-US" dirty="0"/>
              <a:t>、利用大模型抽取关键信息，自动化抽取，简化后续的任务流程</a:t>
            </a:r>
            <a:endParaRPr lang="en-US" altLang="zh-CN" dirty="0"/>
          </a:p>
          <a:p>
            <a:r>
              <a:rPr lang="en-US" altLang="zh-CN" dirty="0"/>
              <a:t>4</a:t>
            </a:r>
            <a:r>
              <a:rPr lang="zh-CN" altLang="en-US" dirty="0"/>
              <a:t>、利用大模型抽取关键信息，增加了模型泛化性，能够处理更广泛种类的问题</a:t>
            </a:r>
            <a:endParaRPr lang="en-US" altLang="zh-CN" dirty="0"/>
          </a:p>
        </p:txBody>
      </p:sp>
    </p:spTree>
    <p:extLst>
      <p:ext uri="{BB962C8B-B14F-4D97-AF65-F5344CB8AC3E}">
        <p14:creationId xmlns:p14="http://schemas.microsoft.com/office/powerpoint/2010/main" val="1826220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tabLst/>
              <a:defRPr/>
            </a:pPr>
            <a:r>
              <a:rPr lang="en-US" altLang="zh-CN" dirty="0"/>
              <a:t>1</a:t>
            </a:r>
            <a:r>
              <a:rPr lang="zh-CN" altLang="en-US" dirty="0"/>
              <a:t>、问题类型本身很多样，回答各种问题需要的能力各不相同，所以需要对问题类型的分类</a:t>
            </a:r>
            <a:endParaRPr lang="en-US" altLang="zh-CN" dirty="0"/>
          </a:p>
          <a:p>
            <a:r>
              <a:rPr lang="en-US" altLang="zh-CN" dirty="0"/>
              <a:t>2</a:t>
            </a:r>
            <a:r>
              <a:rPr lang="zh-CN" altLang="en-US" dirty="0"/>
              <a:t>、回答模板能够保证信息</a:t>
            </a:r>
            <a:endParaRPr lang="en-US" altLang="zh-CN" dirty="0"/>
          </a:p>
          <a:p>
            <a:r>
              <a:rPr lang="en-US" altLang="zh-CN" dirty="0"/>
              <a:t>3</a:t>
            </a:r>
            <a:r>
              <a:rPr lang="zh-CN" altLang="en-US" dirty="0"/>
              <a:t>、利用大模型抽取关键信息，自动化抽取，简化后续的任务流程</a:t>
            </a:r>
            <a:endParaRPr lang="en-US" altLang="zh-CN" dirty="0"/>
          </a:p>
          <a:p>
            <a:r>
              <a:rPr lang="en-US" altLang="zh-CN" dirty="0"/>
              <a:t>4</a:t>
            </a:r>
            <a:r>
              <a:rPr lang="zh-CN" altLang="en-US" dirty="0"/>
              <a:t>、利用大模型抽取关键信息，增加了模型泛化性，能够处理更广泛种类的问题</a:t>
            </a:r>
            <a:endParaRPr lang="en-US" altLang="zh-CN" dirty="0"/>
          </a:p>
        </p:txBody>
      </p:sp>
    </p:spTree>
    <p:extLst>
      <p:ext uri="{BB962C8B-B14F-4D97-AF65-F5344CB8AC3E}">
        <p14:creationId xmlns:p14="http://schemas.microsoft.com/office/powerpoint/2010/main" val="3058128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tabLst/>
              <a:defRPr/>
            </a:pPr>
            <a:r>
              <a:rPr lang="en-US" altLang="zh-CN" dirty="0"/>
              <a:t>1</a:t>
            </a:r>
            <a:r>
              <a:rPr lang="zh-CN" altLang="en-US" dirty="0"/>
              <a:t>、问题类型本身很多样，回答各种问题需要的能力各不相同，所以需要对问题类型的分类</a:t>
            </a:r>
            <a:endParaRPr lang="en-US" altLang="zh-CN" dirty="0"/>
          </a:p>
          <a:p>
            <a:r>
              <a:rPr lang="en-US" altLang="zh-CN" dirty="0"/>
              <a:t>2</a:t>
            </a:r>
            <a:r>
              <a:rPr lang="zh-CN" altLang="en-US" dirty="0"/>
              <a:t>、回答模板能够保证信息</a:t>
            </a:r>
            <a:endParaRPr lang="en-US" altLang="zh-CN" dirty="0"/>
          </a:p>
          <a:p>
            <a:r>
              <a:rPr lang="en-US" altLang="zh-CN" dirty="0"/>
              <a:t>3</a:t>
            </a:r>
            <a:r>
              <a:rPr lang="zh-CN" altLang="en-US" dirty="0"/>
              <a:t>、利用大模型抽取关键信息，自动化抽取，简化后续的任务流程</a:t>
            </a:r>
            <a:endParaRPr lang="en-US" altLang="zh-CN" dirty="0"/>
          </a:p>
          <a:p>
            <a:r>
              <a:rPr lang="en-US" altLang="zh-CN" dirty="0"/>
              <a:t>4</a:t>
            </a:r>
            <a:r>
              <a:rPr lang="zh-CN" altLang="en-US" dirty="0"/>
              <a:t>、利用大模型抽取关键信息，增加了模型泛化性，能够处理更广泛种类的问题</a:t>
            </a:r>
            <a:endParaRPr lang="en-US" altLang="zh-CN" dirty="0"/>
          </a:p>
        </p:txBody>
      </p:sp>
    </p:spTree>
    <p:extLst>
      <p:ext uri="{BB962C8B-B14F-4D97-AF65-F5344CB8AC3E}">
        <p14:creationId xmlns:p14="http://schemas.microsoft.com/office/powerpoint/2010/main" val="2771744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tabLst/>
              <a:defRPr/>
            </a:pPr>
            <a:r>
              <a:rPr lang="en-US" altLang="zh-CN" dirty="0"/>
              <a:t>1</a:t>
            </a:r>
            <a:r>
              <a:rPr lang="zh-CN" altLang="en-US" dirty="0"/>
              <a:t>、问题类型本身很多样，回答各种问题需要的能力各不相同，所以需要对问题类型的分类</a:t>
            </a:r>
            <a:endParaRPr lang="en-US" altLang="zh-CN" dirty="0"/>
          </a:p>
          <a:p>
            <a:r>
              <a:rPr lang="en-US" altLang="zh-CN" dirty="0"/>
              <a:t>2</a:t>
            </a:r>
            <a:r>
              <a:rPr lang="zh-CN" altLang="en-US" dirty="0"/>
              <a:t>、回答模板能够保证信息</a:t>
            </a:r>
            <a:endParaRPr lang="en-US" altLang="zh-CN" dirty="0"/>
          </a:p>
          <a:p>
            <a:r>
              <a:rPr lang="en-US" altLang="zh-CN" dirty="0"/>
              <a:t>3</a:t>
            </a:r>
            <a:r>
              <a:rPr lang="zh-CN" altLang="en-US" dirty="0"/>
              <a:t>、利用大模型抽取关键信息，自动化抽取，简化后续的任务流程</a:t>
            </a:r>
            <a:endParaRPr lang="en-US" altLang="zh-CN" dirty="0"/>
          </a:p>
          <a:p>
            <a:r>
              <a:rPr lang="en-US" altLang="zh-CN" dirty="0"/>
              <a:t>4</a:t>
            </a:r>
            <a:r>
              <a:rPr lang="zh-CN" altLang="en-US" dirty="0"/>
              <a:t>、利用大模型抽取关键信息，增加了模型泛化性，能够处理更广泛种类的问题</a:t>
            </a:r>
            <a:endParaRPr lang="en-US" altLang="zh-CN" dirty="0"/>
          </a:p>
        </p:txBody>
      </p:sp>
    </p:spTree>
    <p:extLst>
      <p:ext uri="{BB962C8B-B14F-4D97-AF65-F5344CB8AC3E}">
        <p14:creationId xmlns:p14="http://schemas.microsoft.com/office/powerpoint/2010/main" val="3230640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tabLst/>
              <a:defRPr/>
            </a:pPr>
            <a:r>
              <a:rPr lang="en-US" altLang="zh-CN" dirty="0"/>
              <a:t>1</a:t>
            </a:r>
            <a:r>
              <a:rPr lang="zh-CN" altLang="en-US" dirty="0"/>
              <a:t>、问题类型本身很多样，回答各种问题需要的能力各不相同，所以需要对问题类型的分类</a:t>
            </a:r>
            <a:endParaRPr lang="en-US" altLang="zh-CN" dirty="0"/>
          </a:p>
          <a:p>
            <a:r>
              <a:rPr lang="en-US" altLang="zh-CN" dirty="0"/>
              <a:t>2</a:t>
            </a:r>
            <a:r>
              <a:rPr lang="zh-CN" altLang="en-US" dirty="0"/>
              <a:t>、回答模板能够保证信息</a:t>
            </a:r>
            <a:endParaRPr lang="en-US" altLang="zh-CN" dirty="0"/>
          </a:p>
          <a:p>
            <a:r>
              <a:rPr lang="en-US" altLang="zh-CN" dirty="0"/>
              <a:t>3</a:t>
            </a:r>
            <a:r>
              <a:rPr lang="zh-CN" altLang="en-US" dirty="0"/>
              <a:t>、利用大模型抽取关键信息，自动化抽取，简化后续的任务流程</a:t>
            </a:r>
            <a:endParaRPr lang="en-US" altLang="zh-CN" dirty="0"/>
          </a:p>
          <a:p>
            <a:r>
              <a:rPr lang="en-US" altLang="zh-CN" dirty="0"/>
              <a:t>4</a:t>
            </a:r>
            <a:r>
              <a:rPr lang="zh-CN" altLang="en-US" dirty="0"/>
              <a:t>、利用大模型抽取关键信息，增加了模型泛化性，能够处理更广泛种类的问题</a:t>
            </a:r>
            <a:endParaRPr lang="en-US" altLang="zh-CN" dirty="0"/>
          </a:p>
        </p:txBody>
      </p:sp>
    </p:spTree>
    <p:extLst>
      <p:ext uri="{BB962C8B-B14F-4D97-AF65-F5344CB8AC3E}">
        <p14:creationId xmlns:p14="http://schemas.microsoft.com/office/powerpoint/2010/main" val="2330919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52892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25714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78788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22661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57512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49660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01487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19043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01606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47371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23822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91199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48700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tabLst/>
              <a:defRPr/>
            </a:pPr>
            <a:r>
              <a:rPr lang="en-US" altLang="zh-CN" dirty="0"/>
              <a:t>1</a:t>
            </a:r>
            <a:r>
              <a:rPr lang="zh-CN" altLang="en-US" dirty="0"/>
              <a:t>、问题类型本身很多样，回答各种问题需要的能力各不相同，所以需要对问题类型的分类</a:t>
            </a:r>
            <a:endParaRPr lang="en-US" altLang="zh-CN" dirty="0"/>
          </a:p>
          <a:p>
            <a:r>
              <a:rPr lang="en-US" altLang="zh-CN" dirty="0"/>
              <a:t>2</a:t>
            </a:r>
            <a:r>
              <a:rPr lang="zh-CN" altLang="en-US" dirty="0"/>
              <a:t>、回答模板能够保证信息</a:t>
            </a:r>
            <a:endParaRPr lang="en-US" altLang="zh-CN" dirty="0"/>
          </a:p>
          <a:p>
            <a:r>
              <a:rPr lang="en-US" altLang="zh-CN" dirty="0"/>
              <a:t>3</a:t>
            </a:r>
            <a:r>
              <a:rPr lang="zh-CN" altLang="en-US" dirty="0"/>
              <a:t>、利用大模型抽取关键信息，自动化抽取，简化后续的任务流程</a:t>
            </a:r>
            <a:endParaRPr lang="en-US" altLang="zh-CN" dirty="0"/>
          </a:p>
          <a:p>
            <a:r>
              <a:rPr lang="en-US" altLang="zh-CN" dirty="0"/>
              <a:t>4</a:t>
            </a:r>
            <a:r>
              <a:rPr lang="zh-CN" altLang="en-US" dirty="0"/>
              <a:t>、利用大模型抽取关键信息，增加了模型泛化性，能够处理更广泛种类的问题</a:t>
            </a:r>
            <a:endParaRPr lang="en-US" altLang="zh-CN" dirty="0"/>
          </a:p>
        </p:txBody>
      </p:sp>
    </p:spTree>
    <p:extLst>
      <p:ext uri="{BB962C8B-B14F-4D97-AF65-F5344CB8AC3E}">
        <p14:creationId xmlns:p14="http://schemas.microsoft.com/office/powerpoint/2010/main" val="2298013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tabLst/>
              <a:defRPr/>
            </a:pPr>
            <a:r>
              <a:rPr lang="en-US" altLang="zh-CN" dirty="0"/>
              <a:t>1</a:t>
            </a:r>
            <a:r>
              <a:rPr lang="zh-CN" altLang="en-US" dirty="0"/>
              <a:t>、问题类型本身很多样，回答各种问题需要的能力各不相同，所以需要对问题类型的分类</a:t>
            </a:r>
            <a:endParaRPr lang="en-US" altLang="zh-CN" dirty="0"/>
          </a:p>
          <a:p>
            <a:r>
              <a:rPr lang="en-US" altLang="zh-CN" dirty="0"/>
              <a:t>2</a:t>
            </a:r>
            <a:r>
              <a:rPr lang="zh-CN" altLang="en-US" dirty="0"/>
              <a:t>、回答模板能够保证信息</a:t>
            </a:r>
            <a:endParaRPr lang="en-US" altLang="zh-CN" dirty="0"/>
          </a:p>
          <a:p>
            <a:r>
              <a:rPr lang="en-US" altLang="zh-CN" dirty="0"/>
              <a:t>3</a:t>
            </a:r>
            <a:r>
              <a:rPr lang="zh-CN" altLang="en-US" dirty="0"/>
              <a:t>、利用大模型抽取关键信息，自动化抽取，简化后续的任务流程</a:t>
            </a:r>
            <a:endParaRPr lang="en-US" altLang="zh-CN" dirty="0"/>
          </a:p>
          <a:p>
            <a:r>
              <a:rPr lang="en-US" altLang="zh-CN" dirty="0"/>
              <a:t>4</a:t>
            </a:r>
            <a:r>
              <a:rPr lang="zh-CN" altLang="en-US" dirty="0"/>
              <a:t>、利用大模型抽取关键信息，增加了模型泛化性，能够处理更广泛种类的问题</a:t>
            </a:r>
            <a:endParaRPr lang="en-US" altLang="zh-CN" dirty="0"/>
          </a:p>
        </p:txBody>
      </p:sp>
    </p:spTree>
    <p:extLst>
      <p:ext uri="{BB962C8B-B14F-4D97-AF65-F5344CB8AC3E}">
        <p14:creationId xmlns:p14="http://schemas.microsoft.com/office/powerpoint/2010/main" val="3476544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封面">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封面_副本">
    <p:spTree>
      <p:nvGrpSpPr>
        <p:cNvPr id="1" name=""/>
        <p:cNvGrpSpPr/>
        <p:nvPr/>
      </p:nvGrpSpPr>
      <p:grpSpPr>
        <a:xfrm>
          <a:off x="0" y="0"/>
          <a:ext cx="0" cy="0"/>
          <a:chOff x="0" y="0"/>
          <a:chExt cx="0" cy="0"/>
        </a:xfrm>
      </p:grpSpPr>
      <p:grpSp>
        <p:nvGrpSpPr>
          <p:cNvPr id="25" name="成组"/>
          <p:cNvGrpSpPr/>
          <p:nvPr/>
        </p:nvGrpSpPr>
        <p:grpSpPr>
          <a:xfrm>
            <a:off x="4703674" y="398378"/>
            <a:ext cx="14976653" cy="1014749"/>
            <a:chOff x="0" y="0"/>
            <a:chExt cx="14976650" cy="1014748"/>
          </a:xfrm>
        </p:grpSpPr>
        <p:pic>
          <p:nvPicPr>
            <p:cNvPr id="20" name="交大.png" descr="交大.png"/>
            <p:cNvPicPr>
              <a:picLocks noChangeAspect="1"/>
            </p:cNvPicPr>
            <p:nvPr/>
          </p:nvPicPr>
          <p:blipFill>
            <a:blip r:embed="rId2"/>
            <a:srcRect/>
            <a:stretch>
              <a:fillRect/>
            </a:stretch>
          </p:blipFill>
          <p:spPr>
            <a:xfrm>
              <a:off x="7573940" y="303014"/>
              <a:ext cx="1713997" cy="459506"/>
            </a:xfrm>
            <a:prstGeom prst="rect">
              <a:avLst/>
            </a:prstGeom>
            <a:ln w="12700" cap="flat">
              <a:noFill/>
              <a:miter lim="400000"/>
              <a:headEnd/>
              <a:tailEnd/>
            </a:ln>
            <a:effectLst/>
          </p:spPr>
        </p:pic>
        <p:pic>
          <p:nvPicPr>
            <p:cNvPr id="21" name="智普.png" descr="智普.png"/>
            <p:cNvPicPr>
              <a:picLocks noChangeAspect="1"/>
            </p:cNvPicPr>
            <p:nvPr/>
          </p:nvPicPr>
          <p:blipFill>
            <a:blip r:embed="rId3"/>
            <a:stretch>
              <a:fillRect/>
            </a:stretch>
          </p:blipFill>
          <p:spPr>
            <a:xfrm>
              <a:off x="0" y="87353"/>
              <a:ext cx="2499880" cy="909358"/>
            </a:xfrm>
            <a:prstGeom prst="rect">
              <a:avLst/>
            </a:prstGeom>
            <a:ln w="12700" cap="flat">
              <a:noFill/>
              <a:miter lim="400000"/>
              <a:headEnd/>
              <a:tailEnd/>
            </a:ln>
            <a:effectLst/>
          </p:spPr>
        </p:pic>
        <p:pic>
          <p:nvPicPr>
            <p:cNvPr id="22" name="魔.png" descr="魔.png"/>
            <p:cNvPicPr>
              <a:picLocks noChangeAspect="1"/>
            </p:cNvPicPr>
            <p:nvPr/>
          </p:nvPicPr>
          <p:blipFill>
            <a:blip r:embed="rId4"/>
            <a:srcRect/>
            <a:stretch>
              <a:fillRect/>
            </a:stretch>
          </p:blipFill>
          <p:spPr>
            <a:xfrm>
              <a:off x="9797068" y="302992"/>
              <a:ext cx="2574423" cy="453970"/>
            </a:xfrm>
            <a:prstGeom prst="rect">
              <a:avLst/>
            </a:prstGeom>
            <a:ln w="12700" cap="flat">
              <a:noFill/>
              <a:miter lim="400000"/>
              <a:headEnd/>
              <a:tailEnd/>
            </a:ln>
            <a:effectLst/>
          </p:spPr>
        </p:pic>
        <p:pic>
          <p:nvPicPr>
            <p:cNvPr id="23" name="安硕信息.png" descr="安硕信息.png"/>
            <p:cNvPicPr>
              <a:picLocks noChangeAspect="1"/>
            </p:cNvPicPr>
            <p:nvPr/>
          </p:nvPicPr>
          <p:blipFill>
            <a:blip r:embed="rId5"/>
            <a:srcRect/>
            <a:stretch>
              <a:fillRect/>
            </a:stretch>
          </p:blipFill>
          <p:spPr>
            <a:xfrm>
              <a:off x="3011060" y="0"/>
              <a:ext cx="4064119" cy="1014749"/>
            </a:xfrm>
            <a:prstGeom prst="rect">
              <a:avLst/>
            </a:prstGeom>
            <a:ln w="12700" cap="flat">
              <a:noFill/>
              <a:miter lim="400000"/>
              <a:headEnd/>
              <a:tailEnd/>
            </a:ln>
            <a:effectLst/>
          </p:spPr>
        </p:pic>
        <p:pic>
          <p:nvPicPr>
            <p:cNvPr id="24" name="阿里云.png" descr="阿里云.png"/>
            <p:cNvPicPr>
              <a:picLocks noChangeAspect="1"/>
            </p:cNvPicPr>
            <p:nvPr/>
          </p:nvPicPr>
          <p:blipFill>
            <a:blip r:embed="rId6"/>
            <a:stretch>
              <a:fillRect/>
            </a:stretch>
          </p:blipFill>
          <p:spPr>
            <a:xfrm>
              <a:off x="12885055" y="302939"/>
              <a:ext cx="2091596" cy="463954"/>
            </a:xfrm>
            <a:prstGeom prst="rect">
              <a:avLst/>
            </a:prstGeom>
            <a:ln w="12700" cap="flat">
              <a:noFill/>
              <a:miter lim="400000"/>
              <a:headEnd/>
              <a:tailEnd/>
            </a:ln>
            <a:effectLst/>
          </p:spPr>
        </p:pic>
      </p:grpSp>
      <p:sp>
        <p:nvSpPr>
          <p:cNvPr id="2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空白页">
    <p:bg>
      <p:bgPr>
        <a:solidFill>
          <a:srgbClr val="FFFFFF"/>
        </a:solidFill>
        <a:effectLst/>
      </p:bgPr>
    </p:bg>
    <p:spTree>
      <p:nvGrpSpPr>
        <p:cNvPr id="1" name=""/>
        <p:cNvGrpSpPr/>
        <p:nvPr/>
      </p:nvGrpSpPr>
      <p:grpSpPr>
        <a:xfrm>
          <a:off x="0" y="0"/>
          <a:ext cx="0" cy="0"/>
          <a:chOff x="0" y="0"/>
          <a:chExt cx="0" cy="0"/>
        </a:xfrm>
      </p:grpSpPr>
      <p:grpSp>
        <p:nvGrpSpPr>
          <p:cNvPr id="38" name="成组"/>
          <p:cNvGrpSpPr/>
          <p:nvPr/>
        </p:nvGrpSpPr>
        <p:grpSpPr>
          <a:xfrm>
            <a:off x="308538" y="386985"/>
            <a:ext cx="12901598" cy="1003903"/>
            <a:chOff x="0" y="0"/>
            <a:chExt cx="12901597" cy="1003901"/>
          </a:xfrm>
        </p:grpSpPr>
        <p:pic>
          <p:nvPicPr>
            <p:cNvPr id="33" name="modelscope中英文logo.png" descr="modelscope中英文logo.png"/>
            <p:cNvPicPr>
              <a:picLocks noChangeAspect="1"/>
            </p:cNvPicPr>
            <p:nvPr/>
          </p:nvPicPr>
          <p:blipFill>
            <a:blip r:embed="rId2"/>
            <a:stretch>
              <a:fillRect/>
            </a:stretch>
          </p:blipFill>
          <p:spPr>
            <a:xfrm>
              <a:off x="8250381" y="292651"/>
              <a:ext cx="2136064" cy="376502"/>
            </a:xfrm>
            <a:prstGeom prst="rect">
              <a:avLst/>
            </a:prstGeom>
            <a:ln w="12700" cap="flat">
              <a:noFill/>
              <a:miter lim="400000"/>
              <a:headEnd/>
              <a:tailEnd/>
            </a:ln>
            <a:effectLst/>
          </p:spPr>
        </p:pic>
        <p:pic>
          <p:nvPicPr>
            <p:cNvPr id="34" name="图片 1" descr="图片 1"/>
            <p:cNvPicPr>
              <a:picLocks noChangeAspect="1"/>
            </p:cNvPicPr>
            <p:nvPr/>
          </p:nvPicPr>
          <p:blipFill>
            <a:blip r:embed="rId3"/>
            <a:stretch>
              <a:fillRect/>
            </a:stretch>
          </p:blipFill>
          <p:spPr>
            <a:xfrm>
              <a:off x="0" y="0"/>
              <a:ext cx="2351836" cy="1003902"/>
            </a:xfrm>
            <a:prstGeom prst="rect">
              <a:avLst/>
            </a:prstGeom>
            <a:ln w="12700" cap="flat">
              <a:noFill/>
              <a:miter lim="400000"/>
              <a:headEnd/>
              <a:tailEnd/>
            </a:ln>
            <a:effectLst/>
          </p:spPr>
        </p:pic>
        <p:pic>
          <p:nvPicPr>
            <p:cNvPr id="35" name="图片 2" descr="图片 2"/>
            <p:cNvPicPr>
              <a:picLocks noChangeAspect="1"/>
            </p:cNvPicPr>
            <p:nvPr/>
          </p:nvPicPr>
          <p:blipFill>
            <a:blip r:embed="rId4"/>
            <a:stretch>
              <a:fillRect/>
            </a:stretch>
          </p:blipFill>
          <p:spPr>
            <a:xfrm>
              <a:off x="2623094" y="33842"/>
              <a:ext cx="3409699" cy="850832"/>
            </a:xfrm>
            <a:prstGeom prst="rect">
              <a:avLst/>
            </a:prstGeom>
            <a:ln w="12700" cap="flat">
              <a:noFill/>
              <a:miter lim="400000"/>
              <a:headEnd/>
              <a:tailEnd/>
            </a:ln>
            <a:effectLst/>
          </p:spPr>
        </p:pic>
        <p:pic>
          <p:nvPicPr>
            <p:cNvPr id="36" name="图片 3" descr="图片 3"/>
            <p:cNvPicPr>
              <a:picLocks noChangeAspect="1"/>
            </p:cNvPicPr>
            <p:nvPr/>
          </p:nvPicPr>
          <p:blipFill>
            <a:blip r:embed="rId5"/>
            <a:stretch>
              <a:fillRect/>
            </a:stretch>
          </p:blipFill>
          <p:spPr>
            <a:xfrm>
              <a:off x="6391410" y="274063"/>
              <a:ext cx="1455082" cy="418863"/>
            </a:xfrm>
            <a:prstGeom prst="rect">
              <a:avLst/>
            </a:prstGeom>
            <a:ln w="12700" cap="flat">
              <a:noFill/>
              <a:miter lim="400000"/>
              <a:headEnd/>
              <a:tailEnd/>
            </a:ln>
            <a:effectLst/>
          </p:spPr>
        </p:pic>
        <p:pic>
          <p:nvPicPr>
            <p:cNvPr id="37" name="图片 4" descr="图片 4"/>
            <p:cNvPicPr>
              <a:picLocks noChangeAspect="1"/>
            </p:cNvPicPr>
            <p:nvPr/>
          </p:nvPicPr>
          <p:blipFill>
            <a:blip r:embed="rId6"/>
            <a:stretch>
              <a:fillRect/>
            </a:stretch>
          </p:blipFill>
          <p:spPr>
            <a:xfrm>
              <a:off x="10465316" y="152809"/>
              <a:ext cx="2436282" cy="677234"/>
            </a:xfrm>
            <a:prstGeom prst="rect">
              <a:avLst/>
            </a:prstGeom>
            <a:ln w="12700" cap="flat">
              <a:noFill/>
              <a:miter lim="400000"/>
              <a:headEnd/>
              <a:tailEnd/>
            </a:ln>
            <a:effectLst/>
          </p:spPr>
        </p:pic>
      </p:grpSp>
      <p:sp>
        <p:nvSpPr>
          <p:cNvPr id="39" name="幻灯片编号"/>
          <p:cNvSpPr txBox="1">
            <a:spLocks noGrp="1"/>
          </p:cNvSpPr>
          <p:nvPr>
            <p:ph type="sldNum" sz="quarter" idx="2"/>
          </p:nvPr>
        </p:nvSpPr>
        <p:spPr>
          <a:xfrm>
            <a:off x="11953240" y="13081000"/>
            <a:ext cx="464821" cy="520700"/>
          </a:xfrm>
          <a:prstGeom prst="rect">
            <a:avLst/>
          </a:prstGeom>
        </p:spPr>
        <p:txBody>
          <a:bodyPr/>
          <a:lstStyle/>
          <a:p>
            <a:fld id="{86CB4B4D-7CA3-9044-876B-883B54F8677D}" type="slidenum">
              <a:rPr/>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空白页_副本">
    <p:bg>
      <p:bgPr>
        <a:solidFill>
          <a:srgbClr val="FFFFFF"/>
        </a:solidFill>
        <a:effectLst/>
      </p:bgPr>
    </p:bg>
    <p:spTree>
      <p:nvGrpSpPr>
        <p:cNvPr id="1" name=""/>
        <p:cNvGrpSpPr/>
        <p:nvPr/>
      </p:nvGrpSpPr>
      <p:grpSpPr>
        <a:xfrm>
          <a:off x="0" y="0"/>
          <a:ext cx="0" cy="0"/>
          <a:chOff x="0" y="0"/>
          <a:chExt cx="0" cy="0"/>
        </a:xfrm>
      </p:grpSpPr>
      <p:grpSp>
        <p:nvGrpSpPr>
          <p:cNvPr id="51" name="成组"/>
          <p:cNvGrpSpPr/>
          <p:nvPr/>
        </p:nvGrpSpPr>
        <p:grpSpPr>
          <a:xfrm>
            <a:off x="2317805" y="342717"/>
            <a:ext cx="19748391" cy="1536666"/>
            <a:chOff x="0" y="0"/>
            <a:chExt cx="19748390" cy="1536665"/>
          </a:xfrm>
        </p:grpSpPr>
        <p:pic>
          <p:nvPicPr>
            <p:cNvPr id="46" name="modelscope中英文logo.png" descr="modelscope中英文logo.png"/>
            <p:cNvPicPr>
              <a:picLocks noChangeAspect="1"/>
            </p:cNvPicPr>
            <p:nvPr/>
          </p:nvPicPr>
          <p:blipFill>
            <a:blip r:embed="rId2"/>
            <a:stretch>
              <a:fillRect/>
            </a:stretch>
          </p:blipFill>
          <p:spPr>
            <a:xfrm>
              <a:off x="12628804" y="447959"/>
              <a:ext cx="3269657" cy="576308"/>
            </a:xfrm>
            <a:prstGeom prst="rect">
              <a:avLst/>
            </a:prstGeom>
            <a:ln w="12700" cap="flat">
              <a:noFill/>
              <a:miter lim="400000"/>
              <a:headEnd/>
              <a:tailEnd/>
            </a:ln>
            <a:effectLst/>
          </p:spPr>
        </p:pic>
        <p:pic>
          <p:nvPicPr>
            <p:cNvPr id="47" name="图片 1" descr="图片 1"/>
            <p:cNvPicPr>
              <a:picLocks noChangeAspect="1"/>
            </p:cNvPicPr>
            <p:nvPr/>
          </p:nvPicPr>
          <p:blipFill>
            <a:blip r:embed="rId3"/>
            <a:stretch>
              <a:fillRect/>
            </a:stretch>
          </p:blipFill>
          <p:spPr>
            <a:xfrm>
              <a:off x="0" y="0"/>
              <a:ext cx="3599940" cy="1536666"/>
            </a:xfrm>
            <a:prstGeom prst="rect">
              <a:avLst/>
            </a:prstGeom>
            <a:ln w="12700" cap="flat">
              <a:noFill/>
              <a:miter lim="400000"/>
              <a:headEnd/>
              <a:tailEnd/>
            </a:ln>
            <a:effectLst/>
          </p:spPr>
        </p:pic>
        <p:pic>
          <p:nvPicPr>
            <p:cNvPr id="48" name="图片 2" descr="图片 2"/>
            <p:cNvPicPr>
              <a:picLocks noChangeAspect="1"/>
            </p:cNvPicPr>
            <p:nvPr/>
          </p:nvPicPr>
          <p:blipFill>
            <a:blip r:embed="rId4"/>
            <a:stretch>
              <a:fillRect/>
            </a:stretch>
          </p:blipFill>
          <p:spPr>
            <a:xfrm>
              <a:off x="4015153" y="51802"/>
              <a:ext cx="5219203" cy="1302363"/>
            </a:xfrm>
            <a:prstGeom prst="rect">
              <a:avLst/>
            </a:prstGeom>
            <a:ln w="12700" cap="flat">
              <a:noFill/>
              <a:miter lim="400000"/>
              <a:headEnd/>
              <a:tailEnd/>
            </a:ln>
            <a:effectLst/>
          </p:spPr>
        </p:pic>
        <p:pic>
          <p:nvPicPr>
            <p:cNvPr id="49" name="图片 3" descr="图片 3"/>
            <p:cNvPicPr>
              <a:picLocks noChangeAspect="1"/>
            </p:cNvPicPr>
            <p:nvPr/>
          </p:nvPicPr>
          <p:blipFill>
            <a:blip r:embed="rId5"/>
            <a:stretch>
              <a:fillRect/>
            </a:stretch>
          </p:blipFill>
          <p:spPr>
            <a:xfrm>
              <a:off x="9783288" y="419507"/>
              <a:ext cx="2227285" cy="641149"/>
            </a:xfrm>
            <a:prstGeom prst="rect">
              <a:avLst/>
            </a:prstGeom>
            <a:ln w="12700" cap="flat">
              <a:noFill/>
              <a:miter lim="400000"/>
              <a:headEnd/>
              <a:tailEnd/>
            </a:ln>
            <a:effectLst/>
          </p:spPr>
        </p:pic>
        <p:pic>
          <p:nvPicPr>
            <p:cNvPr id="50" name="图片 4" descr="图片 4"/>
            <p:cNvPicPr>
              <a:picLocks noChangeAspect="1"/>
            </p:cNvPicPr>
            <p:nvPr/>
          </p:nvPicPr>
          <p:blipFill>
            <a:blip r:embed="rId6"/>
            <a:stretch>
              <a:fillRect/>
            </a:stretch>
          </p:blipFill>
          <p:spPr>
            <a:xfrm>
              <a:off x="16019191" y="233904"/>
              <a:ext cx="3729200" cy="1036638"/>
            </a:xfrm>
            <a:prstGeom prst="rect">
              <a:avLst/>
            </a:prstGeom>
            <a:ln w="12700" cap="flat">
              <a:noFill/>
              <a:miter lim="400000"/>
              <a:headEnd/>
              <a:tailEnd/>
            </a:ln>
            <a:effectLst/>
          </p:spPr>
        </p:pic>
      </p:grpSp>
      <p:sp>
        <p:nvSpPr>
          <p:cNvPr id="5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谢谢">
    <p:bg>
      <p:bgPr>
        <a:solidFill>
          <a:srgbClr val="FFFFFF"/>
        </a:solidFill>
        <a:effectLst/>
      </p:bgPr>
    </p:bg>
    <p:spTree>
      <p:nvGrpSpPr>
        <p:cNvPr id="1" name=""/>
        <p:cNvGrpSpPr/>
        <p:nvPr/>
      </p:nvGrpSpPr>
      <p:grpSpPr>
        <a:xfrm>
          <a:off x="0" y="0"/>
          <a:ext cx="0" cy="0"/>
          <a:chOff x="0" y="0"/>
          <a:chExt cx="0" cy="0"/>
        </a:xfrm>
      </p:grpSpPr>
      <p:sp>
        <p:nvSpPr>
          <p:cNvPr id="59" name="任意多边形: 形状 83"/>
          <p:cNvSpPr/>
          <p:nvPr/>
        </p:nvSpPr>
        <p:spPr>
          <a:xfrm>
            <a:off x="-7428012" y="-1995862"/>
            <a:ext cx="16976924" cy="16976924"/>
          </a:xfrm>
          <a:prstGeom prst="ellipse">
            <a:avLst/>
          </a:prstGeom>
          <a:gradFill>
            <a:gsLst>
              <a:gs pos="0">
                <a:srgbClr val="E4E5E7">
                  <a:alpha val="4539"/>
                </a:srgbClr>
              </a:gs>
              <a:gs pos="100000">
                <a:srgbClr val="111111">
                  <a:alpha val="1494"/>
                </a:srgbClr>
              </a:gs>
            </a:gsLst>
            <a:lin ang="2700000"/>
          </a:gradFill>
          <a:ln w="12700">
            <a:miter lim="400000"/>
          </a:ln>
        </p:spPr>
        <p:txBody>
          <a:bodyPr tIns="91439" bIns="91439" anchor="ctr"/>
          <a:lstStyle/>
          <a:p>
            <a:pPr algn="l" defTabSz="1828800">
              <a:defRPr sz="3600">
                <a:solidFill>
                  <a:srgbClr val="1F1917"/>
                </a:solidFill>
                <a:latin typeface="+mn-lt"/>
                <a:ea typeface="+mn-ea"/>
                <a:cs typeface="+mn-cs"/>
                <a:sym typeface="Helvetica"/>
              </a:defRPr>
            </a:pPr>
            <a:endParaRPr/>
          </a:p>
        </p:txBody>
      </p:sp>
      <p:sp>
        <p:nvSpPr>
          <p:cNvPr id="60" name="任意多边形: 形状 83"/>
          <p:cNvSpPr/>
          <p:nvPr/>
        </p:nvSpPr>
        <p:spPr>
          <a:xfrm rot="14363551">
            <a:off x="18683188" y="7157938"/>
            <a:ext cx="16976924" cy="16976924"/>
          </a:xfrm>
          <a:prstGeom prst="ellipse">
            <a:avLst/>
          </a:prstGeom>
          <a:gradFill>
            <a:gsLst>
              <a:gs pos="0">
                <a:srgbClr val="E4E5E7">
                  <a:alpha val="2514"/>
                </a:srgbClr>
              </a:gs>
              <a:gs pos="100000">
                <a:srgbClr val="000000">
                  <a:alpha val="4112"/>
                </a:srgbClr>
              </a:gs>
            </a:gsLst>
            <a:lin ang="2700000"/>
          </a:gradFill>
          <a:ln w="12700">
            <a:miter lim="400000"/>
          </a:ln>
        </p:spPr>
        <p:txBody>
          <a:bodyPr tIns="91439" bIns="91439" anchor="ctr"/>
          <a:lstStyle/>
          <a:p>
            <a:pPr algn="l" defTabSz="1828800">
              <a:defRPr sz="3600">
                <a:solidFill>
                  <a:srgbClr val="1F1917"/>
                </a:solidFill>
                <a:latin typeface="+mn-lt"/>
                <a:ea typeface="+mn-ea"/>
                <a:cs typeface="+mn-cs"/>
                <a:sym typeface="Helvetica"/>
              </a:defRPr>
            </a:pPr>
            <a:endParaRPr/>
          </a:p>
        </p:txBody>
      </p:sp>
      <p:grpSp>
        <p:nvGrpSpPr>
          <p:cNvPr id="66" name="成组"/>
          <p:cNvGrpSpPr/>
          <p:nvPr/>
        </p:nvGrpSpPr>
        <p:grpSpPr>
          <a:xfrm>
            <a:off x="2317805" y="342717"/>
            <a:ext cx="19748390" cy="1536666"/>
            <a:chOff x="0" y="0"/>
            <a:chExt cx="19748390" cy="1536665"/>
          </a:xfrm>
        </p:grpSpPr>
        <p:pic>
          <p:nvPicPr>
            <p:cNvPr id="61" name="modelscope中英文logo.png" descr="modelscope中英文logo.png"/>
            <p:cNvPicPr>
              <a:picLocks noChangeAspect="1"/>
            </p:cNvPicPr>
            <p:nvPr/>
          </p:nvPicPr>
          <p:blipFill>
            <a:blip r:embed="rId2"/>
            <a:stretch>
              <a:fillRect/>
            </a:stretch>
          </p:blipFill>
          <p:spPr>
            <a:xfrm>
              <a:off x="12628804" y="447959"/>
              <a:ext cx="3269657" cy="576308"/>
            </a:xfrm>
            <a:prstGeom prst="rect">
              <a:avLst/>
            </a:prstGeom>
            <a:ln w="12700" cap="flat">
              <a:noFill/>
              <a:miter lim="400000"/>
              <a:headEnd/>
              <a:tailEnd/>
            </a:ln>
            <a:effectLst/>
          </p:spPr>
        </p:pic>
        <p:pic>
          <p:nvPicPr>
            <p:cNvPr id="62" name="图片 1" descr="图片 1"/>
            <p:cNvPicPr>
              <a:picLocks noChangeAspect="1"/>
            </p:cNvPicPr>
            <p:nvPr/>
          </p:nvPicPr>
          <p:blipFill>
            <a:blip r:embed="rId3"/>
            <a:stretch>
              <a:fillRect/>
            </a:stretch>
          </p:blipFill>
          <p:spPr>
            <a:xfrm>
              <a:off x="0" y="0"/>
              <a:ext cx="3599940" cy="1536666"/>
            </a:xfrm>
            <a:prstGeom prst="rect">
              <a:avLst/>
            </a:prstGeom>
            <a:ln w="12700" cap="flat">
              <a:noFill/>
              <a:miter lim="400000"/>
              <a:headEnd/>
              <a:tailEnd/>
            </a:ln>
            <a:effectLst/>
          </p:spPr>
        </p:pic>
        <p:pic>
          <p:nvPicPr>
            <p:cNvPr id="63" name="图片 2" descr="图片 2"/>
            <p:cNvPicPr>
              <a:picLocks noChangeAspect="1"/>
            </p:cNvPicPr>
            <p:nvPr/>
          </p:nvPicPr>
          <p:blipFill>
            <a:blip r:embed="rId4"/>
            <a:stretch>
              <a:fillRect/>
            </a:stretch>
          </p:blipFill>
          <p:spPr>
            <a:xfrm>
              <a:off x="4015153" y="51802"/>
              <a:ext cx="5219203" cy="1302363"/>
            </a:xfrm>
            <a:prstGeom prst="rect">
              <a:avLst/>
            </a:prstGeom>
            <a:ln w="12700" cap="flat">
              <a:noFill/>
              <a:miter lim="400000"/>
              <a:headEnd/>
              <a:tailEnd/>
            </a:ln>
            <a:effectLst/>
          </p:spPr>
        </p:pic>
        <p:pic>
          <p:nvPicPr>
            <p:cNvPr id="64" name="图片 3" descr="图片 3"/>
            <p:cNvPicPr>
              <a:picLocks noChangeAspect="1"/>
            </p:cNvPicPr>
            <p:nvPr/>
          </p:nvPicPr>
          <p:blipFill>
            <a:blip r:embed="rId5"/>
            <a:stretch>
              <a:fillRect/>
            </a:stretch>
          </p:blipFill>
          <p:spPr>
            <a:xfrm>
              <a:off x="9783288" y="419507"/>
              <a:ext cx="2227285" cy="641149"/>
            </a:xfrm>
            <a:prstGeom prst="rect">
              <a:avLst/>
            </a:prstGeom>
            <a:ln w="12700" cap="flat">
              <a:noFill/>
              <a:miter lim="400000"/>
              <a:headEnd/>
              <a:tailEnd/>
            </a:ln>
            <a:effectLst/>
          </p:spPr>
        </p:pic>
        <p:pic>
          <p:nvPicPr>
            <p:cNvPr id="65" name="图片 4" descr="图片 4"/>
            <p:cNvPicPr>
              <a:picLocks noChangeAspect="1"/>
            </p:cNvPicPr>
            <p:nvPr/>
          </p:nvPicPr>
          <p:blipFill>
            <a:blip r:embed="rId6"/>
            <a:stretch>
              <a:fillRect/>
            </a:stretch>
          </p:blipFill>
          <p:spPr>
            <a:xfrm>
              <a:off x="16019190" y="233904"/>
              <a:ext cx="3729200" cy="1036637"/>
            </a:xfrm>
            <a:prstGeom prst="rect">
              <a:avLst/>
            </a:prstGeom>
            <a:ln w="12700" cap="flat">
              <a:noFill/>
              <a:miter lim="400000"/>
              <a:headEnd/>
              <a:tailEnd/>
            </a:ln>
            <a:effectLst/>
          </p:spPr>
        </p:pic>
      </p:grpSp>
      <p:sp>
        <p:nvSpPr>
          <p:cNvPr id="6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0FF"/>
        </a:solidFill>
        <a:effectLst/>
      </p:bgPr>
    </p:bg>
    <p:spTree>
      <p:nvGrpSpPr>
        <p:cNvPr id="1" name=""/>
        <p:cNvGrpSpPr/>
        <p:nvPr/>
      </p:nvGrpSpPr>
      <p:grpSpPr>
        <a:xfrm>
          <a:off x="0" y="0"/>
          <a:ext cx="0" cy="0"/>
          <a:chOff x="0" y="0"/>
          <a:chExt cx="0" cy="0"/>
        </a:xfrm>
      </p:grpSpPr>
      <p:sp>
        <p:nvSpPr>
          <p:cNvPr id="2" name="任意多边形: 形状 84"/>
          <p:cNvSpPr/>
          <p:nvPr/>
        </p:nvSpPr>
        <p:spPr>
          <a:xfrm>
            <a:off x="-7340115" y="-1951119"/>
            <a:ext cx="16887443" cy="16887443"/>
          </a:xfrm>
          <a:prstGeom prst="ellipse">
            <a:avLst/>
          </a:prstGeom>
          <a:ln w="6350">
            <a:solidFill>
              <a:srgbClr val="FFFFFF">
                <a:alpha val="39825"/>
              </a:srgbClr>
            </a:solidFill>
            <a:miter/>
          </a:ln>
        </p:spPr>
        <p:txBody>
          <a:bodyPr tIns="91439" bIns="91439" anchor="ctr"/>
          <a:lstStyle/>
          <a:p>
            <a:pPr algn="l" defTabSz="1828800">
              <a:defRPr sz="3600">
                <a:solidFill>
                  <a:srgbClr val="1F1917"/>
                </a:solidFill>
                <a:latin typeface="+mn-lt"/>
                <a:ea typeface="+mn-ea"/>
                <a:cs typeface="+mn-cs"/>
                <a:sym typeface="Helvetica"/>
              </a:defRPr>
            </a:pPr>
            <a:endParaRPr/>
          </a:p>
        </p:txBody>
      </p:sp>
      <p:sp>
        <p:nvSpPr>
          <p:cNvPr id="3" name="任意多边形: 形状 83"/>
          <p:cNvSpPr/>
          <p:nvPr/>
        </p:nvSpPr>
        <p:spPr>
          <a:xfrm>
            <a:off x="-7428012" y="-1995862"/>
            <a:ext cx="16976924" cy="16976924"/>
          </a:xfrm>
          <a:prstGeom prst="ellipse">
            <a:avLst/>
          </a:prstGeom>
          <a:gradFill>
            <a:gsLst>
              <a:gs pos="0">
                <a:srgbClr val="F2F2F2">
                  <a:alpha val="16604"/>
                </a:srgbClr>
              </a:gs>
              <a:gs pos="100000">
                <a:srgbClr val="3C46FF">
                  <a:alpha val="9070"/>
                </a:srgbClr>
              </a:gs>
            </a:gsLst>
            <a:lin ang="2700000"/>
          </a:gradFill>
          <a:ln w="12700">
            <a:solidFill>
              <a:srgbClr val="FFFFFF">
                <a:alpha val="16604"/>
              </a:srgbClr>
            </a:solidFill>
            <a:miter lim="400000"/>
          </a:ln>
        </p:spPr>
        <p:txBody>
          <a:bodyPr tIns="91439" bIns="91439" anchor="ctr"/>
          <a:lstStyle/>
          <a:p>
            <a:pPr algn="l" defTabSz="1828800">
              <a:defRPr sz="3600">
                <a:solidFill>
                  <a:srgbClr val="1F1917"/>
                </a:solidFill>
                <a:latin typeface="+mn-lt"/>
                <a:ea typeface="+mn-ea"/>
                <a:cs typeface="+mn-cs"/>
                <a:sym typeface="Helvetica"/>
              </a:defRPr>
            </a:pPr>
            <a:endParaRPr/>
          </a:p>
        </p:txBody>
      </p:sp>
      <p:sp>
        <p:nvSpPr>
          <p:cNvPr id="4" name="标题文本"/>
          <p:cNvSpPr txBox="1">
            <a:spLocks noGrp="1"/>
          </p:cNvSpPr>
          <p:nvPr>
            <p:ph type="title"/>
          </p:nvPr>
        </p:nvSpPr>
        <p:spPr>
          <a:xfrm>
            <a:off x="3653366" y="1539875"/>
            <a:ext cx="19507201" cy="3336925"/>
          </a:xfrm>
          <a:prstGeom prst="rect">
            <a:avLst/>
          </a:prstGeom>
          <a:ln w="12700">
            <a:miter lim="400000"/>
          </a:ln>
        </p:spPr>
        <p:txBody>
          <a:bodyPr lIns="45719" rIns="45719" anchor="ctr"/>
          <a:lstStyle/>
          <a:p>
            <a:r>
              <a:t>标题文本</a:t>
            </a:r>
          </a:p>
        </p:txBody>
      </p:sp>
      <p:sp>
        <p:nvSpPr>
          <p:cNvPr id="5" name="正文级别 1…"/>
          <p:cNvSpPr txBox="1">
            <a:spLocks noGrp="1"/>
          </p:cNvSpPr>
          <p:nvPr>
            <p:ph type="body" idx="1"/>
          </p:nvPr>
        </p:nvSpPr>
        <p:spPr>
          <a:xfrm>
            <a:off x="13610166" y="4876800"/>
            <a:ext cx="9550401" cy="8839200"/>
          </a:xfrm>
          <a:prstGeom prst="rect">
            <a:avLst/>
          </a:prstGeom>
          <a:ln w="12700">
            <a:miter lim="400000"/>
          </a:ln>
        </p:spPr>
        <p:txBody>
          <a:bodyPr lIns="45719" rIns="45719"/>
          <a:lstStyle/>
          <a:p>
            <a:r>
              <a:t>正文级别 1</a:t>
            </a:r>
          </a:p>
          <a:p>
            <a:pPr lvl="1"/>
            <a:r>
              <a:t>正文级别 2</a:t>
            </a:r>
          </a:p>
          <a:p>
            <a:pPr lvl="2"/>
            <a:r>
              <a:t>正文级别 3</a:t>
            </a:r>
          </a:p>
          <a:p>
            <a:pPr lvl="3"/>
            <a:r>
              <a:t>正文级别 4</a:t>
            </a:r>
          </a:p>
          <a:p>
            <a:pPr lvl="4"/>
            <a:r>
              <a:t>正文级别 5</a:t>
            </a:r>
          </a:p>
        </p:txBody>
      </p:sp>
      <p:sp>
        <p:nvSpPr>
          <p:cNvPr id="6" name="幻灯片编号"/>
          <p:cNvSpPr txBox="1">
            <a:spLocks noGrp="1"/>
          </p:cNvSpPr>
          <p:nvPr>
            <p:ph type="sldNum" sz="quarter" idx="2"/>
          </p:nvPr>
        </p:nvSpPr>
        <p:spPr>
          <a:xfrm>
            <a:off x="11953240" y="13081000"/>
            <a:ext cx="464821" cy="520700"/>
          </a:xfrm>
          <a:prstGeom prst="rect">
            <a:avLst/>
          </a:prstGeom>
          <a:ln w="12700">
            <a:miter lim="400000"/>
          </a:ln>
        </p:spPr>
        <p:txBody>
          <a:bodyPr wrap="none" lIns="50800" tIns="50800" rIns="50800" bIns="50800">
            <a:spAutoFit/>
          </a:bodyPr>
          <a:lstStyle>
            <a:lvl1pPr>
              <a:defRPr sz="2400"/>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9pPr>
    </p:titleStyle>
    <p:bodyStyle>
      <a:lvl1pPr marL="635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1pPr>
      <a:lvl2pPr marL="1270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2pPr>
      <a:lvl3pPr marL="1905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3pPr>
      <a:lvl4pPr marL="2540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4pPr>
      <a:lvl5pPr marL="3175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5pPr>
      <a:lvl6pPr marL="3810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6pPr>
      <a:lvl7pPr marL="4445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7pPr>
      <a:lvl8pPr marL="5080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8pPr>
      <a:lvl9pPr marL="5715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9pPr>
    </p:bodyStyle>
    <p:otherStyle>
      <a:lvl1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1pPr>
      <a:lvl2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2pPr>
      <a:lvl3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3pPr>
      <a:lvl4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4pPr>
      <a:lvl5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5pPr>
      <a:lvl6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6pPr>
      <a:lvl7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7pPr>
      <a:lvl8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8pPr>
      <a:lvl9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49.png"/><Relationship Id="rId7"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34.svg"/><Relationship Id="rId4" Type="http://schemas.openxmlformats.org/officeDocument/2006/relationships/image" Target="../media/image50.sv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49.png"/><Relationship Id="rId7"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0.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svg"/><Relationship Id="rId11" Type="http://schemas.openxmlformats.org/officeDocument/2006/relationships/image" Target="../media/image25.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18" Type="http://schemas.openxmlformats.org/officeDocument/2006/relationships/image" Target="../media/image46.svg"/><Relationship Id="rId26" Type="http://schemas.openxmlformats.org/officeDocument/2006/relationships/image" Target="../media/image54.sv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5.png"/><Relationship Id="rId25" Type="http://schemas.openxmlformats.org/officeDocument/2006/relationships/image" Target="../media/image53.png"/><Relationship Id="rId2" Type="http://schemas.openxmlformats.org/officeDocument/2006/relationships/notesSlide" Target="../notesSlides/notesSlide5.xml"/><Relationship Id="rId16" Type="http://schemas.openxmlformats.org/officeDocument/2006/relationships/image" Target="../media/image44.svg"/><Relationship Id="rId20" Type="http://schemas.openxmlformats.org/officeDocument/2006/relationships/image" Target="../media/image48.svg"/><Relationship Id="rId1" Type="http://schemas.openxmlformats.org/officeDocument/2006/relationships/slideLayout" Target="../slideLayouts/slideLayout3.xml"/><Relationship Id="rId6" Type="http://schemas.openxmlformats.org/officeDocument/2006/relationships/image" Target="../media/image34.svg"/><Relationship Id="rId11" Type="http://schemas.openxmlformats.org/officeDocument/2006/relationships/image" Target="../media/image39.png"/><Relationship Id="rId24" Type="http://schemas.openxmlformats.org/officeDocument/2006/relationships/image" Target="../media/image52.sv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svg"/><Relationship Id="rId19" Type="http://schemas.openxmlformats.org/officeDocument/2006/relationships/image" Target="../media/image47.pn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 Id="rId22" Type="http://schemas.openxmlformats.org/officeDocument/2006/relationships/image" Target="../media/image50.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 name="成组"/>
          <p:cNvGrpSpPr/>
          <p:nvPr/>
        </p:nvGrpSpPr>
        <p:grpSpPr>
          <a:xfrm>
            <a:off x="4703674" y="398378"/>
            <a:ext cx="14976652" cy="1014749"/>
            <a:chOff x="0" y="0"/>
            <a:chExt cx="14976650" cy="1014748"/>
          </a:xfrm>
        </p:grpSpPr>
        <p:pic>
          <p:nvPicPr>
            <p:cNvPr id="224" name="交大.png" descr="交大.png"/>
            <p:cNvPicPr>
              <a:picLocks noChangeAspect="1"/>
            </p:cNvPicPr>
            <p:nvPr/>
          </p:nvPicPr>
          <p:blipFill>
            <a:blip r:embed="rId2"/>
            <a:srcRect/>
            <a:stretch>
              <a:fillRect/>
            </a:stretch>
          </p:blipFill>
          <p:spPr>
            <a:xfrm>
              <a:off x="7573939" y="303014"/>
              <a:ext cx="1713997" cy="459506"/>
            </a:xfrm>
            <a:prstGeom prst="rect">
              <a:avLst/>
            </a:prstGeom>
            <a:ln w="12700" cap="flat">
              <a:noFill/>
              <a:miter lim="400000"/>
              <a:headEnd/>
              <a:tailEnd/>
            </a:ln>
            <a:effectLst/>
          </p:spPr>
        </p:pic>
        <p:pic>
          <p:nvPicPr>
            <p:cNvPr id="225" name="智普.png" descr="智普.png"/>
            <p:cNvPicPr>
              <a:picLocks noChangeAspect="1"/>
            </p:cNvPicPr>
            <p:nvPr/>
          </p:nvPicPr>
          <p:blipFill>
            <a:blip r:embed="rId3"/>
            <a:stretch>
              <a:fillRect/>
            </a:stretch>
          </p:blipFill>
          <p:spPr>
            <a:xfrm>
              <a:off x="0" y="87353"/>
              <a:ext cx="2499880" cy="909358"/>
            </a:xfrm>
            <a:prstGeom prst="rect">
              <a:avLst/>
            </a:prstGeom>
            <a:ln w="12700" cap="flat">
              <a:noFill/>
              <a:miter lim="400000"/>
              <a:headEnd/>
              <a:tailEnd/>
            </a:ln>
            <a:effectLst/>
          </p:spPr>
        </p:pic>
        <p:pic>
          <p:nvPicPr>
            <p:cNvPr id="226" name="魔.png" descr="魔.png"/>
            <p:cNvPicPr>
              <a:picLocks noChangeAspect="1"/>
            </p:cNvPicPr>
            <p:nvPr/>
          </p:nvPicPr>
          <p:blipFill>
            <a:blip r:embed="rId4"/>
            <a:srcRect/>
            <a:stretch>
              <a:fillRect/>
            </a:stretch>
          </p:blipFill>
          <p:spPr>
            <a:xfrm>
              <a:off x="9797069" y="302992"/>
              <a:ext cx="2574422" cy="453970"/>
            </a:xfrm>
            <a:prstGeom prst="rect">
              <a:avLst/>
            </a:prstGeom>
            <a:ln w="12700" cap="flat">
              <a:noFill/>
              <a:miter lim="400000"/>
              <a:headEnd/>
              <a:tailEnd/>
            </a:ln>
            <a:effectLst/>
          </p:spPr>
        </p:pic>
        <p:pic>
          <p:nvPicPr>
            <p:cNvPr id="227" name="安硕信息.png" descr="安硕信息.png"/>
            <p:cNvPicPr>
              <a:picLocks noChangeAspect="1"/>
            </p:cNvPicPr>
            <p:nvPr/>
          </p:nvPicPr>
          <p:blipFill>
            <a:blip r:embed="rId5"/>
            <a:srcRect/>
            <a:stretch>
              <a:fillRect/>
            </a:stretch>
          </p:blipFill>
          <p:spPr>
            <a:xfrm>
              <a:off x="3011060" y="0"/>
              <a:ext cx="4064119" cy="1014749"/>
            </a:xfrm>
            <a:prstGeom prst="rect">
              <a:avLst/>
            </a:prstGeom>
            <a:ln w="12700" cap="flat">
              <a:noFill/>
              <a:miter lim="400000"/>
              <a:headEnd/>
              <a:tailEnd/>
            </a:ln>
            <a:effectLst/>
          </p:spPr>
        </p:pic>
        <p:pic>
          <p:nvPicPr>
            <p:cNvPr id="228" name="阿里云.png" descr="阿里云.png"/>
            <p:cNvPicPr>
              <a:picLocks noChangeAspect="1"/>
            </p:cNvPicPr>
            <p:nvPr/>
          </p:nvPicPr>
          <p:blipFill>
            <a:blip r:embed="rId6"/>
            <a:stretch>
              <a:fillRect/>
            </a:stretch>
          </p:blipFill>
          <p:spPr>
            <a:xfrm>
              <a:off x="12885055" y="302939"/>
              <a:ext cx="2091596" cy="463954"/>
            </a:xfrm>
            <a:prstGeom prst="rect">
              <a:avLst/>
            </a:prstGeom>
            <a:ln w="12700" cap="flat">
              <a:noFill/>
              <a:miter lim="400000"/>
              <a:headEnd/>
              <a:tailEnd/>
            </a:ln>
            <a:effectLst/>
          </p:spPr>
        </p:pic>
      </p:grpSp>
      <p:sp>
        <p:nvSpPr>
          <p:cNvPr id="10" name="文本框 9"/>
          <p:cNvSpPr txBox="1"/>
          <p:nvPr/>
        </p:nvSpPr>
        <p:spPr>
          <a:xfrm>
            <a:off x="6181614" y="9691911"/>
            <a:ext cx="1219200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anchorCtr="0"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800" b="0" i="0" u="none" strike="noStrike" cap="none" spc="0" normalizeH="0" baseline="0" dirty="0">
                <a:ln>
                  <a:noFill/>
                </a:ln>
                <a:solidFill>
                  <a:schemeClr val="bg1"/>
                </a:solidFill>
                <a:effectLst/>
                <a:uFillTx/>
                <a:latin typeface="Alibaba PuHuiTi 2.0 55 Regular" panose="00020600040101010101" charset="-122"/>
                <a:ea typeface="Alibaba PuHuiTi 2.0 55 Regular" panose="00020600040101010101" charset="-122"/>
                <a:cs typeface="+mj-cs"/>
                <a:sym typeface="Alibaba PuHuiTi 2 55 Regular"/>
              </a:rPr>
              <a:t>演讲人 于子涵</a:t>
            </a:r>
          </a:p>
        </p:txBody>
      </p:sp>
      <p:sp>
        <p:nvSpPr>
          <p:cNvPr id="11" name="文本框 10"/>
          <p:cNvSpPr txBox="1"/>
          <p:nvPr/>
        </p:nvSpPr>
        <p:spPr>
          <a:xfrm>
            <a:off x="6235893" y="11060336"/>
            <a:ext cx="12192000" cy="6553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anchorCtr="0"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dirty="0">
                <a:ln>
                  <a:noFill/>
                </a:ln>
                <a:solidFill>
                  <a:schemeClr val="bg1"/>
                </a:solidFill>
                <a:effectLst/>
                <a:uFillTx/>
                <a:latin typeface="Alibaba PuHuiTi 2.0 45 Light" panose="00020600040101010101" charset="-122"/>
                <a:ea typeface="Alibaba PuHuiTi 2.0 45 Light" panose="00020600040101010101" charset="-122"/>
                <a:cs typeface="+mj-cs"/>
                <a:sym typeface="Alibaba PuHuiTi 2 55 Regular"/>
              </a:rPr>
              <a:t>队伍名称 南哪都队</a:t>
            </a:r>
          </a:p>
        </p:txBody>
      </p:sp>
      <p:sp>
        <p:nvSpPr>
          <p:cNvPr id="3" name="文本框 2">
            <a:extLst>
              <a:ext uri="{FF2B5EF4-FFF2-40B4-BE49-F238E27FC236}">
                <a16:creationId xmlns:a16="http://schemas.microsoft.com/office/drawing/2014/main" id="{CB848E2B-4FFF-DEF3-144B-F1E4D2F15B2A}"/>
              </a:ext>
            </a:extLst>
          </p:cNvPr>
          <p:cNvSpPr txBox="1"/>
          <p:nvPr/>
        </p:nvSpPr>
        <p:spPr>
          <a:xfrm>
            <a:off x="2879138" y="4027632"/>
            <a:ext cx="18625724" cy="364202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11500" dirty="0">
                <a:solidFill>
                  <a:schemeClr val="bg1"/>
                </a:solidFill>
              </a:rPr>
              <a:t>SMP 2023</a:t>
            </a:r>
          </a:p>
          <a:p>
            <a:pPr marL="0" marR="0" indent="0" algn="ctr" defTabSz="825500" rtl="0" fontAlgn="auto" latinLnBrk="0" hangingPunct="0">
              <a:lnSpc>
                <a:spcPct val="100000"/>
              </a:lnSpc>
              <a:spcBef>
                <a:spcPts val="0"/>
              </a:spcBef>
              <a:spcAft>
                <a:spcPts val="0"/>
              </a:spcAft>
              <a:buClrTx/>
              <a:buSzTx/>
              <a:buFontTx/>
              <a:buNone/>
            </a:pPr>
            <a:r>
              <a:rPr kumimoji="0" lang="en-US" altLang="zh-CN" sz="11500" b="1" i="0" u="none" strike="noStrike" cap="none" spc="0" normalizeH="0" baseline="0" dirty="0">
                <a:ln>
                  <a:noFill/>
                </a:ln>
                <a:solidFill>
                  <a:schemeClr val="bg1"/>
                </a:solidFill>
                <a:effectLst/>
                <a:uFillTx/>
                <a:ea typeface="+mj-ea"/>
                <a:cs typeface="+mj-cs"/>
                <a:sym typeface="Alibaba PuHuiTi 2 55 Regular"/>
              </a:rPr>
              <a:t>ChatGLM </a:t>
            </a:r>
            <a:r>
              <a:rPr kumimoji="0" lang="zh-CN" altLang="en-US" sz="11500" b="1" i="0" u="none" strike="noStrike" cap="none" spc="0" normalizeH="0" baseline="0" dirty="0">
                <a:ln>
                  <a:noFill/>
                </a:ln>
                <a:solidFill>
                  <a:schemeClr val="bg1"/>
                </a:solidFill>
                <a:effectLst/>
                <a:uFillTx/>
                <a:ea typeface="+mj-ea"/>
                <a:cs typeface="+mj-cs"/>
                <a:sym typeface="Alibaba PuHuiTi 2 55 Regular"/>
              </a:rPr>
              <a:t>金融大模型挑战赛</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9D5C4EC-9E86-0DEF-DAC7-2FC092B26583}"/>
              </a:ext>
            </a:extLst>
          </p:cNvPr>
          <p:cNvSpPr txBox="1"/>
          <p:nvPr/>
        </p:nvSpPr>
        <p:spPr>
          <a:xfrm>
            <a:off x="15448117" y="10382974"/>
            <a:ext cx="5226908"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3200" b="1" dirty="0"/>
              <a:t>JSON</a:t>
            </a:r>
            <a:r>
              <a:rPr lang="zh-CN" altLang="en-US" sz="3200" b="1" dirty="0"/>
              <a:t>结构化文档</a:t>
            </a:r>
          </a:p>
        </p:txBody>
      </p:sp>
      <p:sp>
        <p:nvSpPr>
          <p:cNvPr id="13" name="文本框 12">
            <a:extLst>
              <a:ext uri="{FF2B5EF4-FFF2-40B4-BE49-F238E27FC236}">
                <a16:creationId xmlns:a16="http://schemas.microsoft.com/office/drawing/2014/main" id="{027ED590-56B6-E2BC-C0F5-CD6B5C181E0F}"/>
              </a:ext>
            </a:extLst>
          </p:cNvPr>
          <p:cNvSpPr txBox="1"/>
          <p:nvPr/>
        </p:nvSpPr>
        <p:spPr>
          <a:xfrm>
            <a:off x="3251504" y="10382974"/>
            <a:ext cx="5226908"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3200" b="1" dirty="0"/>
              <a:t>TXT</a:t>
            </a:r>
            <a:r>
              <a:rPr lang="zh-CN" altLang="en-US" sz="3200" b="1" dirty="0"/>
              <a:t>文档</a:t>
            </a:r>
          </a:p>
        </p:txBody>
      </p:sp>
      <p:sp>
        <p:nvSpPr>
          <p:cNvPr id="15" name="箭头: 虚尾 14">
            <a:extLst>
              <a:ext uri="{FF2B5EF4-FFF2-40B4-BE49-F238E27FC236}">
                <a16:creationId xmlns:a16="http://schemas.microsoft.com/office/drawing/2014/main" id="{718BC937-8079-FD0F-D770-F1BFAAC8FB60}"/>
              </a:ext>
            </a:extLst>
          </p:cNvPr>
          <p:cNvSpPr/>
          <p:nvPr/>
        </p:nvSpPr>
        <p:spPr>
          <a:xfrm>
            <a:off x="11189043" y="7484729"/>
            <a:ext cx="1597317" cy="803189"/>
          </a:xfrm>
          <a:prstGeom prst="stripedRightArrow">
            <a:avLst>
              <a:gd name="adj1" fmla="val 50000"/>
              <a:gd name="adj2" fmla="val 50000"/>
            </a:avLst>
          </a:prstGeom>
          <a:solidFill>
            <a:schemeClr val="bg2">
              <a:lumMod val="60000"/>
              <a:lumOff val="40000"/>
            </a:schemeClr>
          </a:solidFill>
          <a:ln w="25400" cap="flat">
            <a:no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pic>
        <p:nvPicPr>
          <p:cNvPr id="6" name="图片 5">
            <a:extLst>
              <a:ext uri="{FF2B5EF4-FFF2-40B4-BE49-F238E27FC236}">
                <a16:creationId xmlns:a16="http://schemas.microsoft.com/office/drawing/2014/main" id="{76E85DA7-6042-A8A0-24E5-386A7604E1B2}"/>
              </a:ext>
            </a:extLst>
          </p:cNvPr>
          <p:cNvPicPr>
            <a:picLocks noChangeAspect="1"/>
          </p:cNvPicPr>
          <p:nvPr/>
        </p:nvPicPr>
        <p:blipFill rotWithShape="1">
          <a:blip r:embed="rId3">
            <a:extLst>
              <a:ext uri="{28A0092B-C50C-407E-A947-70E740481C1C}">
                <a14:useLocalDpi xmlns:a14="http://schemas.microsoft.com/office/drawing/2010/main" val="0"/>
              </a:ext>
            </a:extLst>
          </a:blip>
          <a:srcRect l="16563" r="5432"/>
          <a:stretch/>
        </p:blipFill>
        <p:spPr>
          <a:xfrm>
            <a:off x="1451920" y="4808308"/>
            <a:ext cx="9384322" cy="5361789"/>
          </a:xfrm>
          <a:prstGeom prst="rect">
            <a:avLst/>
          </a:prstGeom>
        </p:spPr>
      </p:pic>
      <p:pic>
        <p:nvPicPr>
          <p:cNvPr id="9" name="图片 8">
            <a:extLst>
              <a:ext uri="{FF2B5EF4-FFF2-40B4-BE49-F238E27FC236}">
                <a16:creationId xmlns:a16="http://schemas.microsoft.com/office/drawing/2014/main" id="{31DE87C6-C816-DA26-A086-452DFF7CA113}"/>
              </a:ext>
            </a:extLst>
          </p:cNvPr>
          <p:cNvPicPr>
            <a:picLocks noChangeAspect="1"/>
          </p:cNvPicPr>
          <p:nvPr/>
        </p:nvPicPr>
        <p:blipFill rotWithShape="1">
          <a:blip r:embed="rId4">
            <a:extLst>
              <a:ext uri="{28A0092B-C50C-407E-A947-70E740481C1C}">
                <a14:useLocalDpi xmlns:a14="http://schemas.microsoft.com/office/drawing/2010/main" val="0"/>
              </a:ext>
            </a:extLst>
          </a:blip>
          <a:srcRect b="11548"/>
          <a:stretch/>
        </p:blipFill>
        <p:spPr>
          <a:xfrm>
            <a:off x="13098597" y="4808308"/>
            <a:ext cx="9510648" cy="5361789"/>
          </a:xfrm>
          <a:prstGeom prst="rect">
            <a:avLst/>
          </a:prstGeom>
        </p:spPr>
      </p:pic>
      <p:sp>
        <p:nvSpPr>
          <p:cNvPr id="8" name="文本框 7">
            <a:extLst>
              <a:ext uri="{FF2B5EF4-FFF2-40B4-BE49-F238E27FC236}">
                <a16:creationId xmlns:a16="http://schemas.microsoft.com/office/drawing/2014/main" id="{BF7B2042-FD14-19AE-90E2-0CB8CA5585EC}"/>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r>
              <a:rPr kumimoji="0" lang="zh-CN" altLang="en-US" sz="6000" b="1" i="0" u="none" strike="noStrike" cap="none" spc="0" normalizeH="0" baseline="0" dirty="0">
                <a:ln>
                  <a:noFill/>
                </a:ln>
                <a:solidFill>
                  <a:srgbClr val="000000"/>
                </a:solidFill>
                <a:effectLst/>
                <a:uFillTx/>
                <a:latin typeface="+mj-lt"/>
                <a:ea typeface="+mj-ea"/>
                <a:cs typeface="+mj-cs"/>
                <a:sym typeface="Alibaba PuHuiTi 2 55 Regular"/>
              </a:rPr>
              <a:t>数据处理模块</a:t>
            </a:r>
          </a:p>
        </p:txBody>
      </p:sp>
      <p:sp>
        <p:nvSpPr>
          <p:cNvPr id="10" name="文本框 9">
            <a:extLst>
              <a:ext uri="{FF2B5EF4-FFF2-40B4-BE49-F238E27FC236}">
                <a16:creationId xmlns:a16="http://schemas.microsoft.com/office/drawing/2014/main" id="{67CA802D-AA51-D570-E6E1-C6D44CF7612A}"/>
              </a:ext>
            </a:extLst>
          </p:cNvPr>
          <p:cNvSpPr txBox="1"/>
          <p:nvPr/>
        </p:nvSpPr>
        <p:spPr>
          <a:xfrm>
            <a:off x="647700" y="2905631"/>
            <a:ext cx="6530340"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年报文档</a:t>
            </a:r>
            <a:r>
              <a:rPr lang="zh-CN" altLang="en-US" sz="3200" dirty="0"/>
              <a:t>结构</a:t>
            </a: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化处理</a:t>
            </a:r>
          </a:p>
        </p:txBody>
      </p:sp>
      <p:sp>
        <p:nvSpPr>
          <p:cNvPr id="2" name="文本框 1">
            <a:extLst>
              <a:ext uri="{FF2B5EF4-FFF2-40B4-BE49-F238E27FC236}">
                <a16:creationId xmlns:a16="http://schemas.microsoft.com/office/drawing/2014/main" id="{778A246F-3AF2-8A3A-D71E-B216FA9F7F55}"/>
              </a:ext>
            </a:extLst>
          </p:cNvPr>
          <p:cNvSpPr txBox="1"/>
          <p:nvPr/>
        </p:nvSpPr>
        <p:spPr>
          <a:xfrm>
            <a:off x="3251504" y="11121334"/>
            <a:ext cx="5226908"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dirty="0">
                <a:solidFill>
                  <a:srgbClr val="E94D12"/>
                </a:solidFill>
              </a:rPr>
              <a:t>噪声多、不易于检索</a:t>
            </a:r>
          </a:p>
        </p:txBody>
      </p:sp>
      <p:sp>
        <p:nvSpPr>
          <p:cNvPr id="4" name="文本框 3">
            <a:extLst>
              <a:ext uri="{FF2B5EF4-FFF2-40B4-BE49-F238E27FC236}">
                <a16:creationId xmlns:a16="http://schemas.microsoft.com/office/drawing/2014/main" id="{81BF2DED-C771-5B9A-34D8-6F2A2F9E578F}"/>
              </a:ext>
            </a:extLst>
          </p:cNvPr>
          <p:cNvSpPr txBox="1"/>
          <p:nvPr/>
        </p:nvSpPr>
        <p:spPr>
          <a:xfrm>
            <a:off x="14226089" y="11121333"/>
            <a:ext cx="7670963"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dirty="0">
                <a:solidFill>
                  <a:srgbClr val="E94D12"/>
                </a:solidFill>
              </a:rPr>
              <a:t>噪声少、层次分明、各层级标题易于检索</a:t>
            </a:r>
          </a:p>
        </p:txBody>
      </p:sp>
    </p:spTree>
    <p:extLst>
      <p:ext uri="{BB962C8B-B14F-4D97-AF65-F5344CB8AC3E}">
        <p14:creationId xmlns:p14="http://schemas.microsoft.com/office/powerpoint/2010/main" val="28632269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2C8AE2-972D-3D04-0702-1B84B16C5314}"/>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r>
              <a:rPr kumimoji="0" lang="zh-CN" altLang="en-US" sz="6000" b="1" i="0" u="none" strike="noStrike" cap="none" spc="0" normalizeH="0" baseline="0" dirty="0">
                <a:ln>
                  <a:noFill/>
                </a:ln>
                <a:solidFill>
                  <a:srgbClr val="000000"/>
                </a:solidFill>
                <a:effectLst/>
                <a:uFillTx/>
                <a:latin typeface="+mj-lt"/>
                <a:ea typeface="+mj-ea"/>
                <a:cs typeface="+mj-cs"/>
                <a:sym typeface="Alibaba PuHuiTi 2 55 Regular"/>
              </a:rPr>
              <a:t>数据处理模块</a:t>
            </a:r>
          </a:p>
        </p:txBody>
      </p:sp>
      <p:sp>
        <p:nvSpPr>
          <p:cNvPr id="4" name="文本框 3">
            <a:extLst>
              <a:ext uri="{FF2B5EF4-FFF2-40B4-BE49-F238E27FC236}">
                <a16:creationId xmlns:a16="http://schemas.microsoft.com/office/drawing/2014/main" id="{1FCB2578-37AF-42FF-CA3B-52E9CEC3882A}"/>
              </a:ext>
            </a:extLst>
          </p:cNvPr>
          <p:cNvSpPr txBox="1"/>
          <p:nvPr/>
        </p:nvSpPr>
        <p:spPr>
          <a:xfrm>
            <a:off x="647700" y="3858505"/>
            <a:ext cx="21809344" cy="84125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5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将</a:t>
            </a:r>
            <a:r>
              <a:rPr kumimoji="0" lang="en-US" altLang="zh-CN" sz="3200" i="0" u="none" strike="noStrike" cap="none" spc="0" normalizeH="0" baseline="0" dirty="0">
                <a:ln>
                  <a:noFill/>
                </a:ln>
                <a:solidFill>
                  <a:srgbClr val="000000"/>
                </a:solidFill>
                <a:effectLst/>
                <a:uFillTx/>
                <a:latin typeface="+mj-lt"/>
                <a:ea typeface="+mj-ea"/>
                <a:cs typeface="+mj-cs"/>
                <a:sym typeface="Alibaba PuHuiTi 2 55 Regular"/>
              </a:rPr>
              <a:t>11587</a:t>
            </a:r>
            <a:r>
              <a:rPr lang="zh-CN" altLang="en-US" sz="3200" dirty="0"/>
              <a:t>份</a:t>
            </a:r>
            <a:r>
              <a:rPr lang="en-US" altLang="zh-CN" sz="3200" dirty="0"/>
              <a:t>PDF</a:t>
            </a:r>
            <a:r>
              <a:rPr lang="zh-CN" altLang="en-US" sz="3200" dirty="0"/>
              <a:t>转换为</a:t>
            </a:r>
            <a:r>
              <a:rPr lang="en-US" altLang="zh-CN" sz="3200" dirty="0"/>
              <a:t>HTML</a:t>
            </a:r>
            <a:r>
              <a:rPr lang="zh-CN" altLang="en-US" sz="3200" dirty="0"/>
              <a:t>以及</a:t>
            </a:r>
            <a:r>
              <a:rPr lang="en-US" altLang="zh-CN" sz="3200" dirty="0"/>
              <a:t>TXT</a:t>
            </a:r>
            <a:r>
              <a:rPr lang="zh-CN" altLang="en-US" sz="3200" dirty="0"/>
              <a:t>格式，集成从两种格式的文件中提取的表格，</a:t>
            </a:r>
            <a:r>
              <a:rPr lang="zh-CN" altLang="en-US" sz="3200" dirty="0">
                <a:solidFill>
                  <a:schemeClr val="tx1"/>
                </a:solidFill>
              </a:rPr>
              <a:t>尽量</a:t>
            </a:r>
            <a:r>
              <a:rPr lang="zh-CN" altLang="en-US" sz="3200" dirty="0">
                <a:solidFill>
                  <a:srgbClr val="E94D12"/>
                </a:solidFill>
              </a:rPr>
              <a:t>减少提取过程中的表格信息损失</a:t>
            </a:r>
            <a:endParaRPr lang="en-US" altLang="zh-CN" sz="3200" dirty="0">
              <a:solidFill>
                <a:srgbClr val="E94D12"/>
              </a:solidFill>
            </a:endParaRPr>
          </a:p>
        </p:txBody>
      </p:sp>
      <p:graphicFrame>
        <p:nvGraphicFramePr>
          <p:cNvPr id="6" name="表格 3">
            <a:extLst>
              <a:ext uri="{FF2B5EF4-FFF2-40B4-BE49-F238E27FC236}">
                <a16:creationId xmlns:a16="http://schemas.microsoft.com/office/drawing/2014/main" id="{780C53F3-AE35-D6A6-DD4B-8B5DA223DB2A}"/>
              </a:ext>
            </a:extLst>
          </p:cNvPr>
          <p:cNvGraphicFramePr>
            <a:graphicFrameLocks noGrp="1"/>
          </p:cNvGraphicFramePr>
          <p:nvPr>
            <p:extLst>
              <p:ext uri="{D42A27DB-BD31-4B8C-83A1-F6EECF244321}">
                <p14:modId xmlns:p14="http://schemas.microsoft.com/office/powerpoint/2010/main" val="227541777"/>
              </p:ext>
            </p:extLst>
          </p:nvPr>
        </p:nvGraphicFramePr>
        <p:xfrm>
          <a:off x="2381572" y="5557573"/>
          <a:ext cx="19620854" cy="4764014"/>
        </p:xfrm>
        <a:graphic>
          <a:graphicData uri="http://schemas.openxmlformats.org/drawingml/2006/table">
            <a:tbl>
              <a:tblPr firstRow="1" bandRow="1">
                <a:tableStyleId>{5C22544A-7EE6-4342-B048-85BDC9FD1C3A}</a:tableStyleId>
              </a:tblPr>
              <a:tblGrid>
                <a:gridCol w="1310259">
                  <a:extLst>
                    <a:ext uri="{9D8B030D-6E8A-4147-A177-3AD203B41FA5}">
                      <a16:colId xmlns:a16="http://schemas.microsoft.com/office/drawing/2014/main" val="1132237508"/>
                    </a:ext>
                  </a:extLst>
                </a:gridCol>
                <a:gridCol w="2967813">
                  <a:extLst>
                    <a:ext uri="{9D8B030D-6E8A-4147-A177-3AD203B41FA5}">
                      <a16:colId xmlns:a16="http://schemas.microsoft.com/office/drawing/2014/main" val="98113697"/>
                    </a:ext>
                  </a:extLst>
                </a:gridCol>
                <a:gridCol w="2778379">
                  <a:extLst>
                    <a:ext uri="{9D8B030D-6E8A-4147-A177-3AD203B41FA5}">
                      <a16:colId xmlns:a16="http://schemas.microsoft.com/office/drawing/2014/main" val="4165004588"/>
                    </a:ext>
                  </a:extLst>
                </a:gridCol>
                <a:gridCol w="3204607">
                  <a:extLst>
                    <a:ext uri="{9D8B030D-6E8A-4147-A177-3AD203B41FA5}">
                      <a16:colId xmlns:a16="http://schemas.microsoft.com/office/drawing/2014/main" val="302056771"/>
                    </a:ext>
                  </a:extLst>
                </a:gridCol>
                <a:gridCol w="2841524">
                  <a:extLst>
                    <a:ext uri="{9D8B030D-6E8A-4147-A177-3AD203B41FA5}">
                      <a16:colId xmlns:a16="http://schemas.microsoft.com/office/drawing/2014/main" val="852834339"/>
                    </a:ext>
                  </a:extLst>
                </a:gridCol>
                <a:gridCol w="4267415">
                  <a:extLst>
                    <a:ext uri="{9D8B030D-6E8A-4147-A177-3AD203B41FA5}">
                      <a16:colId xmlns:a16="http://schemas.microsoft.com/office/drawing/2014/main" val="3820864420"/>
                    </a:ext>
                  </a:extLst>
                </a:gridCol>
                <a:gridCol w="2250857">
                  <a:extLst>
                    <a:ext uri="{9D8B030D-6E8A-4147-A177-3AD203B41FA5}">
                      <a16:colId xmlns:a16="http://schemas.microsoft.com/office/drawing/2014/main" val="2794792048"/>
                    </a:ext>
                  </a:extLst>
                </a:gridCol>
              </a:tblGrid>
              <a:tr h="1165409">
                <a:tc>
                  <a:txBody>
                    <a:bodyPr/>
                    <a:lstStyle/>
                    <a:p>
                      <a:r>
                        <a:rPr lang="zh-CN" altLang="en-US" sz="3200" dirty="0">
                          <a:solidFill>
                            <a:srgbClr val="373737"/>
                          </a:solidFill>
                          <a:latin typeface="+mj-lt"/>
                          <a:ea typeface="+mj-ea"/>
                        </a:rPr>
                        <a:t>来源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3200" b="1" i="0" u="none" strike="noStrike" cap="none" spc="0" baseline="0" dirty="0">
                          <a:solidFill>
                            <a:srgbClr val="373737"/>
                          </a:solidFill>
                          <a:uFillTx/>
                          <a:latin typeface="+mn-lt"/>
                          <a:ea typeface="+mn-ea"/>
                          <a:cs typeface="+mn-cs"/>
                          <a:sym typeface="Alibaba PuHuiTi 2 55 Regular"/>
                        </a:rPr>
                        <a:t>资产负债表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3200" dirty="0">
                          <a:solidFill>
                            <a:srgbClr val="373737"/>
                          </a:solidFill>
                          <a:latin typeface="+mj-lt"/>
                          <a:ea typeface="+mj-ea"/>
                        </a:rPr>
                        <a:t>现金流量表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3200" dirty="0">
                          <a:solidFill>
                            <a:srgbClr val="373737"/>
                          </a:solidFill>
                          <a:latin typeface="+mj-lt"/>
                          <a:ea typeface="+mj-ea"/>
                        </a:rPr>
                        <a:t>利润表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3200" dirty="0">
                          <a:solidFill>
                            <a:srgbClr val="373737"/>
                          </a:solidFill>
                          <a:latin typeface="+mj-lt"/>
                          <a:ea typeface="+mj-ea"/>
                        </a:rPr>
                        <a:t>公司信息相关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3200" dirty="0">
                          <a:solidFill>
                            <a:srgbClr val="373737"/>
                          </a:solidFill>
                          <a:latin typeface="+mj-lt"/>
                          <a:ea typeface="+mj-ea"/>
                        </a:rPr>
                        <a:t>员工数量、专业构成及</a:t>
                      </a:r>
                      <a:endParaRPr lang="en-US" altLang="zh-CN" sz="3200" dirty="0">
                        <a:solidFill>
                          <a:srgbClr val="373737"/>
                        </a:solidFill>
                        <a:latin typeface="+mj-lt"/>
                        <a:ea typeface="+mj-ea"/>
                      </a:endParaRPr>
                    </a:p>
                    <a:p>
                      <a:r>
                        <a:rPr lang="zh-CN" altLang="en-US" sz="3200" dirty="0">
                          <a:solidFill>
                            <a:srgbClr val="373737"/>
                          </a:solidFill>
                          <a:latin typeface="+mj-lt"/>
                          <a:ea typeface="+mj-ea"/>
                        </a:rPr>
                        <a:t>教育程度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3200" dirty="0">
                          <a:solidFill>
                            <a:srgbClr val="373737"/>
                          </a:solidFill>
                          <a:latin typeface="+mj-lt"/>
                          <a:ea typeface="+mj-ea"/>
                        </a:rPr>
                        <a:t>研发投入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6551143"/>
                  </a:ext>
                </a:extLst>
              </a:tr>
              <a:tr h="1267787">
                <a:tc>
                  <a:txBody>
                    <a:bodyPr/>
                    <a:lstStyle/>
                    <a:p>
                      <a:r>
                        <a:rPr lang="en-US" altLang="zh-CN" sz="3200" dirty="0">
                          <a:solidFill>
                            <a:srgbClr val="373737"/>
                          </a:solidFill>
                          <a:latin typeface="+mj-lt"/>
                          <a:ea typeface="+mj-ea"/>
                        </a:rPr>
                        <a:t>HTML</a:t>
                      </a:r>
                      <a:endParaRPr lang="zh-CN" altLang="en-US" sz="3200" dirty="0">
                        <a:solidFill>
                          <a:srgbClr val="373737"/>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3200" dirty="0">
                          <a:solidFill>
                            <a:srgbClr val="373737"/>
                          </a:solidFill>
                          <a:latin typeface="+mj-lt"/>
                          <a:ea typeface="+mj-ea"/>
                        </a:rPr>
                        <a:t>9334</a:t>
                      </a:r>
                      <a:endParaRPr lang="zh-CN" altLang="en-US" sz="3200" dirty="0">
                        <a:solidFill>
                          <a:srgbClr val="373737"/>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3200" dirty="0">
                          <a:solidFill>
                            <a:srgbClr val="373737"/>
                          </a:solidFill>
                          <a:latin typeface="+mj-lt"/>
                          <a:ea typeface="+mj-ea"/>
                        </a:rPr>
                        <a:t>10299</a:t>
                      </a:r>
                      <a:endParaRPr lang="zh-CN" altLang="en-US" sz="3200" dirty="0">
                        <a:solidFill>
                          <a:srgbClr val="373737"/>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3200" dirty="0">
                          <a:solidFill>
                            <a:srgbClr val="373737"/>
                          </a:solidFill>
                          <a:latin typeface="+mj-lt"/>
                          <a:ea typeface="+mj-ea"/>
                        </a:rPr>
                        <a:t>10223</a:t>
                      </a:r>
                      <a:endParaRPr lang="zh-CN" altLang="en-US" sz="3200" dirty="0">
                        <a:solidFill>
                          <a:srgbClr val="373737"/>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3200" dirty="0">
                          <a:solidFill>
                            <a:srgbClr val="373737"/>
                          </a:solidFill>
                          <a:latin typeface="+mj-lt"/>
                          <a:ea typeface="+mj-ea"/>
                        </a:rPr>
                        <a:t>96</a:t>
                      </a:r>
                      <a:endParaRPr lang="zh-CN" altLang="en-US" sz="3200" dirty="0">
                        <a:solidFill>
                          <a:srgbClr val="373737"/>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3200" dirty="0">
                          <a:solidFill>
                            <a:srgbClr val="373737"/>
                          </a:solidFill>
                          <a:latin typeface="+mj-lt"/>
                          <a:ea typeface="+mj-ea"/>
                        </a:rPr>
                        <a:t>10380</a:t>
                      </a:r>
                      <a:endParaRPr lang="zh-CN" altLang="en-US" sz="3200" dirty="0">
                        <a:solidFill>
                          <a:srgbClr val="373737"/>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3200" dirty="0">
                          <a:solidFill>
                            <a:srgbClr val="373737"/>
                          </a:solidFill>
                          <a:latin typeface="+mj-lt"/>
                          <a:ea typeface="+mj-ea"/>
                        </a:rPr>
                        <a:t>6832</a:t>
                      </a:r>
                      <a:endParaRPr lang="zh-CN" altLang="en-US" sz="3200" dirty="0">
                        <a:solidFill>
                          <a:srgbClr val="373737"/>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236902"/>
                  </a:ext>
                </a:extLst>
              </a:tr>
              <a:tr h="1165409">
                <a:tc>
                  <a:txBody>
                    <a:bodyPr/>
                    <a:lstStyle/>
                    <a:p>
                      <a:r>
                        <a:rPr lang="en-US" altLang="zh-CN" sz="3200" dirty="0">
                          <a:solidFill>
                            <a:srgbClr val="373737"/>
                          </a:solidFill>
                          <a:latin typeface="+mj-lt"/>
                          <a:ea typeface="+mj-ea"/>
                        </a:rPr>
                        <a:t>TXT</a:t>
                      </a:r>
                      <a:endParaRPr lang="zh-CN" altLang="en-US" sz="3200" dirty="0">
                        <a:solidFill>
                          <a:srgbClr val="373737"/>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US" altLang="zh-CN" sz="3200" b="0" i="0" u="none" strike="noStrike" cap="none" spc="0" baseline="0" dirty="0">
                          <a:solidFill>
                            <a:srgbClr val="373737"/>
                          </a:solidFill>
                          <a:uFillTx/>
                          <a:latin typeface="+mj-lt"/>
                          <a:ea typeface="+mj-ea"/>
                          <a:cs typeface="+mn-cs"/>
                          <a:sym typeface="Alibaba PuHuiTi 2 55 Regular"/>
                        </a:rPr>
                        <a:t>11123</a:t>
                      </a:r>
                      <a:endParaRPr lang="zh-CN" altLang="en-US" sz="3200" b="0" i="0" u="none" strike="noStrike" cap="none" spc="0" baseline="0" dirty="0">
                        <a:solidFill>
                          <a:srgbClr val="373737"/>
                        </a:solidFill>
                        <a:uFillTx/>
                        <a:latin typeface="+mj-lt"/>
                        <a:ea typeface="+mj-ea"/>
                        <a:cs typeface="+mn-cs"/>
                        <a:sym typeface="Alibaba PuHuiTi 2 55 Regul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3200" dirty="0">
                          <a:solidFill>
                            <a:srgbClr val="373737"/>
                          </a:solidFill>
                          <a:latin typeface="+mj-lt"/>
                          <a:ea typeface="+mj-ea"/>
                        </a:rPr>
                        <a:t>11000</a:t>
                      </a:r>
                      <a:endParaRPr lang="zh-CN" altLang="en-US" sz="3200" dirty="0">
                        <a:solidFill>
                          <a:srgbClr val="373737"/>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3200" dirty="0">
                          <a:solidFill>
                            <a:srgbClr val="373737"/>
                          </a:solidFill>
                          <a:latin typeface="+mj-lt"/>
                          <a:ea typeface="+mj-ea"/>
                        </a:rPr>
                        <a:t>11108</a:t>
                      </a:r>
                      <a:endParaRPr lang="zh-CN" altLang="en-US" sz="3200" dirty="0">
                        <a:solidFill>
                          <a:srgbClr val="373737"/>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3200" dirty="0">
                          <a:solidFill>
                            <a:srgbClr val="373737"/>
                          </a:solidFill>
                          <a:latin typeface="+mj-lt"/>
                          <a:ea typeface="+mj-ea"/>
                        </a:rPr>
                        <a:t>10528</a:t>
                      </a:r>
                      <a:endParaRPr lang="zh-CN" altLang="en-US" sz="3200" dirty="0">
                        <a:solidFill>
                          <a:srgbClr val="373737"/>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3200" dirty="0">
                          <a:solidFill>
                            <a:srgbClr val="373737"/>
                          </a:solidFill>
                          <a:latin typeface="+mj-lt"/>
                          <a:ea typeface="+mj-ea"/>
                        </a:rPr>
                        <a:t>11307</a:t>
                      </a:r>
                      <a:endParaRPr lang="zh-CN" altLang="en-US" sz="3200" dirty="0">
                        <a:solidFill>
                          <a:srgbClr val="373737"/>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3200" dirty="0">
                          <a:solidFill>
                            <a:srgbClr val="373737"/>
                          </a:solidFill>
                          <a:latin typeface="+mj-lt"/>
                          <a:ea typeface="+mj-ea"/>
                        </a:rPr>
                        <a:t>8557</a:t>
                      </a:r>
                      <a:endParaRPr lang="zh-CN" altLang="en-US" sz="3200" dirty="0">
                        <a:solidFill>
                          <a:srgbClr val="373737"/>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921530"/>
                  </a:ext>
                </a:extLst>
              </a:tr>
              <a:tr h="1165409">
                <a:tc>
                  <a:txBody>
                    <a:bodyPr/>
                    <a:lstStyle/>
                    <a:p>
                      <a:r>
                        <a:rPr lang="zh-CN" altLang="en-US" sz="3200" dirty="0">
                          <a:solidFill>
                            <a:srgbClr val="373737"/>
                          </a:solidFill>
                          <a:latin typeface="+mj-lt"/>
                          <a:ea typeface="+mj-ea"/>
                        </a:rPr>
                        <a:t>合并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US" altLang="zh-CN" sz="3200" b="0" i="0" u="none" strike="noStrike" cap="none" spc="0" baseline="0" dirty="0">
                          <a:solidFill>
                            <a:srgbClr val="373737"/>
                          </a:solidFill>
                          <a:uFillTx/>
                          <a:latin typeface="+mj-lt"/>
                          <a:ea typeface="+mj-ea"/>
                          <a:cs typeface="+mn-cs"/>
                          <a:sym typeface="Alibaba PuHuiTi 2 55 Regular"/>
                        </a:rPr>
                        <a:t>11190 (</a:t>
                      </a:r>
                      <a:r>
                        <a:rPr lang="en-US" altLang="zh-CN" sz="3200" b="0" i="0" u="none" strike="noStrike" cap="none" spc="0" baseline="0" dirty="0">
                          <a:solidFill>
                            <a:srgbClr val="EA4D12"/>
                          </a:solidFill>
                          <a:uFillTx/>
                          <a:latin typeface="+mj-lt"/>
                          <a:ea typeface="+mj-ea"/>
                          <a:cs typeface="+mn-cs"/>
                          <a:sym typeface="Alibaba PuHuiTi 2 55 Regular"/>
                        </a:rPr>
                        <a:t>96.57</a:t>
                      </a:r>
                      <a:r>
                        <a:rPr lang="en-US" altLang="zh-CN" sz="3200" b="0" i="0" u="none" strike="noStrike" cap="none" spc="0" baseline="0" dirty="0">
                          <a:solidFill>
                            <a:srgbClr val="373737"/>
                          </a:solidFill>
                          <a:uFillTx/>
                          <a:latin typeface="+mj-lt"/>
                          <a:ea typeface="+mj-ea"/>
                          <a:cs typeface="+mn-cs"/>
                          <a:sym typeface="Alibaba PuHuiTi 2 55 Regular"/>
                        </a:rPr>
                        <a:t>%)</a:t>
                      </a:r>
                      <a:endParaRPr lang="zh-CN" altLang="en-US" sz="3200" b="0" i="0" u="none" strike="noStrike" cap="none" spc="0" baseline="0" dirty="0">
                        <a:solidFill>
                          <a:srgbClr val="373737"/>
                        </a:solidFill>
                        <a:uFillTx/>
                        <a:latin typeface="+mj-lt"/>
                        <a:ea typeface="+mj-ea"/>
                        <a:cs typeface="+mn-cs"/>
                        <a:sym typeface="Alibaba PuHuiTi 2 55 Regul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3200" dirty="0">
                          <a:solidFill>
                            <a:srgbClr val="373737"/>
                          </a:solidFill>
                          <a:latin typeface="+mj-lt"/>
                          <a:ea typeface="+mj-ea"/>
                        </a:rPr>
                        <a:t>11180 (</a:t>
                      </a:r>
                      <a:r>
                        <a:rPr lang="en-US" altLang="zh-CN" sz="3200" dirty="0">
                          <a:solidFill>
                            <a:srgbClr val="EA4D12"/>
                          </a:solidFill>
                          <a:latin typeface="+mj-lt"/>
                          <a:ea typeface="+mj-ea"/>
                        </a:rPr>
                        <a:t>96.49</a:t>
                      </a:r>
                      <a:r>
                        <a:rPr lang="en-US" altLang="zh-CN" sz="3200" dirty="0">
                          <a:solidFill>
                            <a:srgbClr val="373737"/>
                          </a:solidFill>
                          <a:latin typeface="+mj-lt"/>
                          <a:ea typeface="+mj-ea"/>
                        </a:rPr>
                        <a:t>%)</a:t>
                      </a:r>
                      <a:endParaRPr lang="zh-CN" altLang="en-US" sz="3200" dirty="0">
                        <a:solidFill>
                          <a:srgbClr val="373737"/>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3200" dirty="0">
                          <a:solidFill>
                            <a:srgbClr val="373737"/>
                          </a:solidFill>
                          <a:latin typeface="+mj-lt"/>
                          <a:ea typeface="+mj-ea"/>
                        </a:rPr>
                        <a:t>11200 (</a:t>
                      </a:r>
                      <a:r>
                        <a:rPr lang="en-US" altLang="zh-CN" sz="3200" dirty="0">
                          <a:solidFill>
                            <a:srgbClr val="EA4D12"/>
                          </a:solidFill>
                          <a:latin typeface="+mj-lt"/>
                          <a:ea typeface="+mj-ea"/>
                        </a:rPr>
                        <a:t>96.66</a:t>
                      </a:r>
                      <a:r>
                        <a:rPr lang="en-US" altLang="zh-CN" sz="3200" dirty="0">
                          <a:solidFill>
                            <a:srgbClr val="373737"/>
                          </a:solidFill>
                          <a:latin typeface="+mj-lt"/>
                          <a:ea typeface="+mj-ea"/>
                        </a:rPr>
                        <a:t>%)</a:t>
                      </a:r>
                      <a:endParaRPr lang="zh-CN" altLang="en-US" sz="3200" dirty="0">
                        <a:solidFill>
                          <a:srgbClr val="373737"/>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3200" dirty="0">
                          <a:solidFill>
                            <a:srgbClr val="373737"/>
                          </a:solidFill>
                          <a:latin typeface="+mj-lt"/>
                          <a:ea typeface="+mj-ea"/>
                        </a:rPr>
                        <a:t>10529 (</a:t>
                      </a:r>
                      <a:r>
                        <a:rPr lang="en-US" altLang="zh-CN" sz="3200" dirty="0">
                          <a:solidFill>
                            <a:srgbClr val="EA4D12"/>
                          </a:solidFill>
                          <a:latin typeface="+mj-lt"/>
                          <a:ea typeface="+mj-ea"/>
                        </a:rPr>
                        <a:t>90.87</a:t>
                      </a:r>
                      <a:r>
                        <a:rPr lang="en-US" altLang="zh-CN" sz="3200" dirty="0">
                          <a:solidFill>
                            <a:srgbClr val="373737"/>
                          </a:solidFill>
                          <a:latin typeface="+mj-lt"/>
                          <a:ea typeface="+mj-ea"/>
                        </a:rPr>
                        <a:t>%)</a:t>
                      </a:r>
                      <a:endParaRPr lang="zh-CN" altLang="en-US" sz="3200" dirty="0">
                        <a:solidFill>
                          <a:srgbClr val="373737"/>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3200" dirty="0">
                          <a:solidFill>
                            <a:srgbClr val="373737"/>
                          </a:solidFill>
                          <a:latin typeface="+mj-lt"/>
                          <a:ea typeface="+mj-ea"/>
                        </a:rPr>
                        <a:t>11364 (</a:t>
                      </a:r>
                      <a:r>
                        <a:rPr lang="en-US" altLang="zh-CN" sz="3200" dirty="0">
                          <a:solidFill>
                            <a:srgbClr val="EA4D12"/>
                          </a:solidFill>
                          <a:latin typeface="+mj-lt"/>
                          <a:ea typeface="+mj-ea"/>
                        </a:rPr>
                        <a:t>98.08</a:t>
                      </a:r>
                      <a:r>
                        <a:rPr lang="en-US" altLang="zh-CN" sz="3200" dirty="0">
                          <a:solidFill>
                            <a:srgbClr val="373737"/>
                          </a:solidFill>
                          <a:latin typeface="+mj-lt"/>
                          <a:ea typeface="+mj-ea"/>
                        </a:rPr>
                        <a:t>%)</a:t>
                      </a:r>
                      <a:endParaRPr lang="zh-CN" altLang="en-US" sz="3200" dirty="0">
                        <a:solidFill>
                          <a:srgbClr val="373737"/>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3200" dirty="0">
                          <a:solidFill>
                            <a:srgbClr val="373737"/>
                          </a:solidFill>
                          <a:latin typeface="+mj-lt"/>
                          <a:ea typeface="+mj-ea"/>
                        </a:rPr>
                        <a:t>9380 (</a:t>
                      </a:r>
                      <a:r>
                        <a:rPr lang="en-US" altLang="zh-CN" sz="3200" dirty="0">
                          <a:solidFill>
                            <a:srgbClr val="EA4D12"/>
                          </a:solidFill>
                          <a:latin typeface="+mj-lt"/>
                          <a:ea typeface="+mj-ea"/>
                        </a:rPr>
                        <a:t>80.95</a:t>
                      </a:r>
                      <a:r>
                        <a:rPr lang="en-US" altLang="zh-CN" sz="3200" dirty="0">
                          <a:solidFill>
                            <a:srgbClr val="373737"/>
                          </a:solidFill>
                          <a:latin typeface="+mj-lt"/>
                          <a:ea typeface="+mj-ea"/>
                        </a:rPr>
                        <a:t>%)</a:t>
                      </a:r>
                      <a:endParaRPr lang="zh-CN" altLang="en-US" sz="3200" dirty="0">
                        <a:solidFill>
                          <a:srgbClr val="373737"/>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6411433"/>
                  </a:ext>
                </a:extLst>
              </a:tr>
            </a:tbl>
          </a:graphicData>
        </a:graphic>
      </p:graphicFrame>
      <p:sp>
        <p:nvSpPr>
          <p:cNvPr id="7" name="文本框 6">
            <a:extLst>
              <a:ext uri="{FF2B5EF4-FFF2-40B4-BE49-F238E27FC236}">
                <a16:creationId xmlns:a16="http://schemas.microsoft.com/office/drawing/2014/main" id="{CDD5B715-573E-A979-7C3C-C47B9111B393}"/>
              </a:ext>
            </a:extLst>
          </p:cNvPr>
          <p:cNvSpPr txBox="1"/>
          <p:nvPr/>
        </p:nvSpPr>
        <p:spPr>
          <a:xfrm>
            <a:off x="647700" y="2905631"/>
            <a:ext cx="3238500"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表格数据抽取</a:t>
            </a:r>
          </a:p>
        </p:txBody>
      </p:sp>
      <p:sp>
        <p:nvSpPr>
          <p:cNvPr id="5" name="文本框 4">
            <a:extLst>
              <a:ext uri="{FF2B5EF4-FFF2-40B4-BE49-F238E27FC236}">
                <a16:creationId xmlns:a16="http://schemas.microsoft.com/office/drawing/2014/main" id="{B52C1ACC-5C39-05C7-0C6C-B0E338DB3506}"/>
              </a:ext>
            </a:extLst>
          </p:cNvPr>
          <p:cNvSpPr txBox="1"/>
          <p:nvPr/>
        </p:nvSpPr>
        <p:spPr>
          <a:xfrm>
            <a:off x="10640211" y="10758771"/>
            <a:ext cx="3030553" cy="84125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ct val="150000"/>
              </a:lnSpc>
              <a:defRPr sz="2400"/>
            </a:lvl1pPr>
          </a:lstStyle>
          <a:p>
            <a:r>
              <a:rPr lang="zh-CN" altLang="en-US" sz="3200" dirty="0"/>
              <a:t>提取的表格数量</a:t>
            </a:r>
          </a:p>
        </p:txBody>
      </p:sp>
    </p:spTree>
    <p:extLst>
      <p:ext uri="{BB962C8B-B14F-4D97-AF65-F5344CB8AC3E}">
        <p14:creationId xmlns:p14="http://schemas.microsoft.com/office/powerpoint/2010/main" val="4616638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2C8AE2-972D-3D04-0702-1B84B16C5314}"/>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lvl="0" algn="l"/>
            <a:r>
              <a:rPr kumimoji="0" lang="zh-CN" altLang="en-US" sz="6000" b="1" i="0" u="none" strike="noStrike" kern="0" cap="none" spc="0" normalizeH="0" baseline="0" noProof="0" dirty="0">
                <a:ln>
                  <a:noFill/>
                </a:ln>
                <a:solidFill>
                  <a:srgbClr val="373737"/>
                </a:solidFill>
                <a:effectLst/>
                <a:uLnTx/>
                <a:uFillTx/>
                <a:latin typeface="Alibaba PuHuiTi 2 55 Regular"/>
                <a:ea typeface="+mj-ea"/>
                <a:cs typeface="+mj-cs"/>
                <a:sym typeface="Alibaba PuHuiTi 2 55 Regular"/>
              </a:rPr>
              <a:t>问题处理</a:t>
            </a:r>
            <a:r>
              <a:rPr lang="zh-CN" altLang="en-US" sz="6000" b="1" dirty="0">
                <a:solidFill>
                  <a:srgbClr val="373737"/>
                </a:solidFill>
              </a:rPr>
              <a:t>模块</a:t>
            </a:r>
            <a:endParaRPr kumimoji="0" lang="zh-CN" altLang="en-US" sz="6000" b="1" i="0" u="none" strike="noStrike" kern="0" cap="none" spc="0" normalizeH="0" baseline="0" noProof="0" dirty="0">
              <a:ln>
                <a:noFill/>
              </a:ln>
              <a:solidFill>
                <a:srgbClr val="373737"/>
              </a:solidFill>
              <a:effectLst/>
              <a:uLnTx/>
              <a:uFillTx/>
              <a:latin typeface="Alibaba PuHuiTi 2 55 Regular"/>
              <a:ea typeface="+mj-ea"/>
              <a:cs typeface="+mj-cs"/>
              <a:sym typeface="Alibaba PuHuiTi 2 55 Regular"/>
            </a:endParaRPr>
          </a:p>
        </p:txBody>
      </p:sp>
      <p:sp>
        <p:nvSpPr>
          <p:cNvPr id="22" name="椭圆 21">
            <a:extLst>
              <a:ext uri="{FF2B5EF4-FFF2-40B4-BE49-F238E27FC236}">
                <a16:creationId xmlns:a16="http://schemas.microsoft.com/office/drawing/2014/main" id="{9A94E2E5-F852-9FAD-67FE-F5FF063EF409}"/>
              </a:ext>
            </a:extLst>
          </p:cNvPr>
          <p:cNvSpPr/>
          <p:nvPr/>
        </p:nvSpPr>
        <p:spPr>
          <a:xfrm>
            <a:off x="10386052" y="2117936"/>
            <a:ext cx="3597922" cy="3597922"/>
          </a:xfrm>
          <a:prstGeom prst="ellipse">
            <a:avLst/>
          </a:prstGeom>
          <a:solidFill>
            <a:schemeClr val="accent1">
              <a:lumMod val="60000"/>
              <a:lumOff val="40000"/>
            </a:schemeClr>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lvl="0" defTabSz="914400" latinLnBrk="1">
              <a:defRPr/>
            </a:pPr>
            <a:r>
              <a:rPr lang="en-US" altLang="zh-CN" sz="6000" b="1" dirty="0">
                <a:solidFill>
                  <a:srgbClr val="FFFFFF"/>
                </a:solidFill>
              </a:rPr>
              <a:t>SQL</a:t>
            </a:r>
          </a:p>
          <a:p>
            <a:pPr defTabSz="914400" latinLnBrk="1"/>
            <a:r>
              <a:rPr lang="zh-CN" altLang="en-US" sz="4800" b="1" dirty="0">
                <a:solidFill>
                  <a:srgbClr val="FFFFFF"/>
                </a:solidFill>
              </a:rPr>
              <a:t>语句</a:t>
            </a:r>
            <a:endPar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endParaRPr>
          </a:p>
        </p:txBody>
      </p:sp>
      <p:sp>
        <p:nvSpPr>
          <p:cNvPr id="24" name="椭圆 23">
            <a:extLst>
              <a:ext uri="{FF2B5EF4-FFF2-40B4-BE49-F238E27FC236}">
                <a16:creationId xmlns:a16="http://schemas.microsoft.com/office/drawing/2014/main" id="{D0B485B3-E946-ECF4-C3D3-68440EF2177F}"/>
              </a:ext>
            </a:extLst>
          </p:cNvPr>
          <p:cNvSpPr/>
          <p:nvPr/>
        </p:nvSpPr>
        <p:spPr>
          <a:xfrm>
            <a:off x="14433488" y="4093814"/>
            <a:ext cx="5528371" cy="5528371"/>
          </a:xfrm>
          <a:prstGeom prst="ellipse">
            <a:avLst/>
          </a:prstGeom>
          <a:solidFill>
            <a:schemeClr val="accent1">
              <a:lumMod val="60000"/>
              <a:lumOff val="40000"/>
            </a:schemeClr>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rPr>
              <a:t>回答</a:t>
            </a:r>
            <a:endParaRPr kumimoji="0" lang="en-US" altLang="zh-CN" sz="60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rPr>
              <a:t>模板</a:t>
            </a:r>
          </a:p>
        </p:txBody>
      </p:sp>
      <p:sp>
        <p:nvSpPr>
          <p:cNvPr id="25" name="椭圆 24">
            <a:extLst>
              <a:ext uri="{FF2B5EF4-FFF2-40B4-BE49-F238E27FC236}">
                <a16:creationId xmlns:a16="http://schemas.microsoft.com/office/drawing/2014/main" id="{EFBAAAC4-79D8-566C-9C9F-69AB29F4BB2B}"/>
              </a:ext>
            </a:extLst>
          </p:cNvPr>
          <p:cNvSpPr/>
          <p:nvPr/>
        </p:nvSpPr>
        <p:spPr>
          <a:xfrm>
            <a:off x="14415284" y="10231200"/>
            <a:ext cx="2517562" cy="2517562"/>
          </a:xfrm>
          <a:prstGeom prst="ellipse">
            <a:avLst/>
          </a:prstGeom>
          <a:solidFill>
            <a:schemeClr val="accent1">
              <a:lumMod val="60000"/>
              <a:lumOff val="40000"/>
            </a:schemeClr>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noFill/>
                </a:ln>
                <a:solidFill>
                  <a:srgbClr val="FFFFFF"/>
                </a:solidFill>
                <a:effectLst/>
                <a:uLnTx/>
                <a:uFillTx/>
                <a:latin typeface="Alibaba PuHuiTi 2 55 Regular"/>
                <a:sym typeface="Alibaba PuHuiTi 2 55 Regular"/>
              </a:rPr>
              <a:t>问题</a:t>
            </a:r>
            <a:endParaRPr kumimoji="0" lang="en-US" altLang="zh-CN" sz="44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noFill/>
                </a:ln>
                <a:solidFill>
                  <a:srgbClr val="FFFFFF"/>
                </a:solidFill>
                <a:effectLst/>
                <a:uLnTx/>
                <a:uFillTx/>
                <a:latin typeface="Alibaba PuHuiTi 2 55 Regular"/>
                <a:sym typeface="Alibaba PuHuiTi 2 55 Regular"/>
              </a:rPr>
              <a:t>类型</a:t>
            </a:r>
          </a:p>
        </p:txBody>
      </p:sp>
      <p:sp>
        <p:nvSpPr>
          <p:cNvPr id="27" name="椭圆 26">
            <a:extLst>
              <a:ext uri="{FF2B5EF4-FFF2-40B4-BE49-F238E27FC236}">
                <a16:creationId xmlns:a16="http://schemas.microsoft.com/office/drawing/2014/main" id="{C659C04C-26D6-B7F8-5458-F3E1FD95FECD}"/>
              </a:ext>
            </a:extLst>
          </p:cNvPr>
          <p:cNvSpPr/>
          <p:nvPr/>
        </p:nvSpPr>
        <p:spPr>
          <a:xfrm>
            <a:off x="5705578" y="8792650"/>
            <a:ext cx="4297075" cy="4297075"/>
          </a:xfrm>
          <a:prstGeom prst="ellipse">
            <a:avLst/>
          </a:prstGeom>
          <a:solidFill>
            <a:schemeClr val="accent1">
              <a:lumMod val="60000"/>
              <a:lumOff val="40000"/>
            </a:schemeClr>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rPr>
              <a:t>年报</a:t>
            </a:r>
            <a:endParaRPr kumimoji="0" lang="en-US" altLang="zh-CN" sz="60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srgbClr val="FFFFFF"/>
                </a:solidFill>
                <a:effectLst/>
                <a:uLnTx/>
                <a:uFillTx/>
                <a:latin typeface="Alibaba PuHuiTi 2 55 Regular"/>
                <a:sym typeface="Alibaba PuHuiTi 2 55 Regular"/>
              </a:rPr>
              <a:t>定位信息</a:t>
            </a:r>
          </a:p>
        </p:txBody>
      </p:sp>
      <p:sp>
        <p:nvSpPr>
          <p:cNvPr id="29" name="椭圆 28">
            <a:extLst>
              <a:ext uri="{FF2B5EF4-FFF2-40B4-BE49-F238E27FC236}">
                <a16:creationId xmlns:a16="http://schemas.microsoft.com/office/drawing/2014/main" id="{38D1BB63-74A7-F8E3-43A6-2EE23DAFAF13}"/>
              </a:ext>
            </a:extLst>
          </p:cNvPr>
          <p:cNvSpPr/>
          <p:nvPr/>
        </p:nvSpPr>
        <p:spPr>
          <a:xfrm>
            <a:off x="4211157" y="2997491"/>
            <a:ext cx="5436734" cy="5436734"/>
          </a:xfrm>
          <a:prstGeom prst="ellipse">
            <a:avLst/>
          </a:prstGeom>
          <a:solidFill>
            <a:schemeClr val="accent1">
              <a:lumMod val="60000"/>
              <a:lumOff val="40000"/>
            </a:schemeClr>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lang="zh-CN" altLang="en-US" sz="6000" b="1" dirty="0">
                <a:solidFill>
                  <a:srgbClr val="FFFFFF"/>
                </a:solidFill>
              </a:rPr>
              <a:t>关键词</a:t>
            </a:r>
            <a:endParaRPr kumimoji="0" lang="en-US" altLang="zh-CN" sz="6000" b="1" i="0" u="none" strike="noStrike" kern="0" cap="none" spc="0" normalizeH="0" baseline="0" noProof="0" dirty="0">
              <a:ln>
                <a:noFill/>
              </a:ln>
              <a:solidFill>
                <a:srgbClr val="FFFFFF"/>
              </a:solidFill>
              <a:effectLst/>
              <a:uLnTx/>
              <a:uFillTx/>
              <a:latin typeface="Alibaba PuHuiTi 2 55 Regular"/>
              <a:sym typeface="Alibaba PuHuiTi 2 55 Regular"/>
            </a:endParaRPr>
          </a:p>
        </p:txBody>
      </p:sp>
    </p:spTree>
    <p:extLst>
      <p:ext uri="{BB962C8B-B14F-4D97-AF65-F5344CB8AC3E}">
        <p14:creationId xmlns:p14="http://schemas.microsoft.com/office/powerpoint/2010/main" val="1432537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grpId="0" nodeType="withEffect">
                                  <p:stCondLst>
                                    <p:cond delay="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7" grpId="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2C8AE2-972D-3D04-0702-1B84B16C5314}"/>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lvl="0" algn="l"/>
            <a:r>
              <a:rPr kumimoji="0" lang="zh-CN" altLang="en-US" sz="6000" b="1" i="0" u="none" strike="noStrike" kern="0" cap="none" spc="0" normalizeH="0" baseline="0" noProof="0" dirty="0">
                <a:ln>
                  <a:noFill/>
                </a:ln>
                <a:solidFill>
                  <a:srgbClr val="373737"/>
                </a:solidFill>
                <a:effectLst/>
                <a:uLnTx/>
                <a:uFillTx/>
                <a:latin typeface="Alibaba PuHuiTi 2 55 Regular"/>
                <a:ea typeface="+mj-ea"/>
                <a:cs typeface="+mj-cs"/>
                <a:sym typeface="Alibaba PuHuiTi 2 55 Regular"/>
              </a:rPr>
              <a:t>问题处理</a:t>
            </a:r>
            <a:r>
              <a:rPr lang="zh-CN" altLang="en-US" sz="6000" b="1" dirty="0">
                <a:solidFill>
                  <a:srgbClr val="373737"/>
                </a:solidFill>
              </a:rPr>
              <a:t>模块</a:t>
            </a:r>
            <a:endParaRPr kumimoji="0" lang="zh-CN" altLang="en-US" sz="6000" b="1" i="0" u="none" strike="noStrike" kern="0" cap="none" spc="0" normalizeH="0" baseline="0" noProof="0" dirty="0">
              <a:ln>
                <a:noFill/>
              </a:ln>
              <a:solidFill>
                <a:srgbClr val="373737"/>
              </a:solidFill>
              <a:effectLst/>
              <a:uLnTx/>
              <a:uFillTx/>
              <a:latin typeface="Alibaba PuHuiTi 2 55 Regular"/>
              <a:ea typeface="+mj-ea"/>
              <a:cs typeface="+mj-cs"/>
              <a:sym typeface="Alibaba PuHuiTi 2 55 Regular"/>
            </a:endParaRPr>
          </a:p>
        </p:txBody>
      </p:sp>
      <p:sp>
        <p:nvSpPr>
          <p:cNvPr id="25" name="椭圆 24">
            <a:extLst>
              <a:ext uri="{FF2B5EF4-FFF2-40B4-BE49-F238E27FC236}">
                <a16:creationId xmlns:a16="http://schemas.microsoft.com/office/drawing/2014/main" id="{EFBAAAC4-79D8-566C-9C9F-69AB29F4BB2B}"/>
              </a:ext>
            </a:extLst>
          </p:cNvPr>
          <p:cNvSpPr/>
          <p:nvPr/>
        </p:nvSpPr>
        <p:spPr>
          <a:xfrm>
            <a:off x="10784605" y="6270583"/>
            <a:ext cx="2517562" cy="2517562"/>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noFill/>
                </a:ln>
                <a:solidFill>
                  <a:srgbClr val="FFFFFF"/>
                </a:solidFill>
                <a:effectLst/>
                <a:uLnTx/>
                <a:uFillTx/>
                <a:latin typeface="Alibaba PuHuiTi 2 55 Regular"/>
                <a:sym typeface="Alibaba PuHuiTi 2 55 Regular"/>
              </a:rPr>
              <a:t>问题</a:t>
            </a:r>
            <a:endParaRPr kumimoji="0" lang="en-US" altLang="zh-CN" sz="44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noFill/>
                </a:ln>
                <a:solidFill>
                  <a:srgbClr val="FFFFFF"/>
                </a:solidFill>
                <a:effectLst/>
                <a:uLnTx/>
                <a:uFillTx/>
                <a:latin typeface="Alibaba PuHuiTi 2 55 Regular"/>
                <a:sym typeface="Alibaba PuHuiTi 2 55 Regular"/>
              </a:rPr>
              <a:t>类型</a:t>
            </a:r>
          </a:p>
        </p:txBody>
      </p:sp>
      <p:sp>
        <p:nvSpPr>
          <p:cNvPr id="26" name="矩形: 圆角 25">
            <a:extLst>
              <a:ext uri="{FF2B5EF4-FFF2-40B4-BE49-F238E27FC236}">
                <a16:creationId xmlns:a16="http://schemas.microsoft.com/office/drawing/2014/main" id="{21C2F29C-6BD7-01F7-C5CE-2066D06F69D8}"/>
              </a:ext>
            </a:extLst>
          </p:cNvPr>
          <p:cNvSpPr/>
          <p:nvPr/>
        </p:nvSpPr>
        <p:spPr>
          <a:xfrm>
            <a:off x="13409530" y="9827609"/>
            <a:ext cx="4417206" cy="1206533"/>
          </a:xfrm>
          <a:prstGeom prst="roundRect">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defTabSz="914400" latinLnBrk="1"/>
            <a:r>
              <a:rPr lang="zh-CN" altLang="en-US" sz="4000" b="1" dirty="0">
                <a:solidFill>
                  <a:srgbClr val="FFFFFF"/>
                </a:solidFill>
                <a:latin typeface="Alibaba PuHuiTi 2 55 Regular"/>
              </a:rPr>
              <a:t>金融概念问题</a:t>
            </a:r>
          </a:p>
        </p:txBody>
      </p:sp>
      <p:sp>
        <p:nvSpPr>
          <p:cNvPr id="28" name="矩形: 圆角 27">
            <a:extLst>
              <a:ext uri="{FF2B5EF4-FFF2-40B4-BE49-F238E27FC236}">
                <a16:creationId xmlns:a16="http://schemas.microsoft.com/office/drawing/2014/main" id="{DA6197F0-ACD2-4B96-8614-27274E426148}"/>
              </a:ext>
            </a:extLst>
          </p:cNvPr>
          <p:cNvSpPr/>
          <p:nvPr/>
        </p:nvSpPr>
        <p:spPr>
          <a:xfrm>
            <a:off x="3883536" y="9298973"/>
            <a:ext cx="4417206" cy="1206533"/>
          </a:xfrm>
          <a:prstGeom prst="roundRect">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defTabSz="914400" latinLnBrk="1"/>
            <a:r>
              <a:rPr lang="zh-CN" altLang="en-US" sz="4000" b="1" dirty="0">
                <a:solidFill>
                  <a:srgbClr val="FFFFFF"/>
                </a:solidFill>
                <a:latin typeface="Alibaba PuHuiTi 2 55 Regular"/>
              </a:rPr>
              <a:t>金融分析问题</a:t>
            </a:r>
          </a:p>
        </p:txBody>
      </p:sp>
      <p:sp>
        <p:nvSpPr>
          <p:cNvPr id="30" name="矩形: 圆角 29">
            <a:extLst>
              <a:ext uri="{FF2B5EF4-FFF2-40B4-BE49-F238E27FC236}">
                <a16:creationId xmlns:a16="http://schemas.microsoft.com/office/drawing/2014/main" id="{1A66AD7C-FE45-AE99-F53E-4143A58D38E9}"/>
              </a:ext>
            </a:extLst>
          </p:cNvPr>
          <p:cNvSpPr/>
          <p:nvPr/>
        </p:nvSpPr>
        <p:spPr>
          <a:xfrm>
            <a:off x="2745202" y="3545777"/>
            <a:ext cx="4712674" cy="1206533"/>
          </a:xfrm>
          <a:prstGeom prst="roundRect">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defTabSz="914400" latinLnBrk="1"/>
            <a:r>
              <a:rPr lang="zh-CN" altLang="en-US" sz="4000" b="1" dirty="0">
                <a:solidFill>
                  <a:srgbClr val="FFFFFF"/>
                </a:solidFill>
                <a:latin typeface="Alibaba PuHuiTi 2 55 Regular"/>
              </a:rPr>
              <a:t>公司</a:t>
            </a:r>
            <a:r>
              <a:rPr lang="en-US" altLang="zh-CN" sz="4000" b="1" dirty="0">
                <a:solidFill>
                  <a:srgbClr val="FFFFFF"/>
                </a:solidFill>
                <a:latin typeface="Alibaba PuHuiTi 2 55 Regular"/>
              </a:rPr>
              <a:t>/</a:t>
            </a:r>
            <a:r>
              <a:rPr lang="zh-CN" altLang="en-US" sz="4000" b="1" dirty="0">
                <a:solidFill>
                  <a:srgbClr val="FFFFFF"/>
                </a:solidFill>
                <a:latin typeface="Alibaba PuHuiTi 2 55 Regular"/>
              </a:rPr>
              <a:t>人员问题</a:t>
            </a:r>
          </a:p>
        </p:txBody>
      </p:sp>
      <p:sp>
        <p:nvSpPr>
          <p:cNvPr id="31" name="矩形: 圆角 30">
            <a:extLst>
              <a:ext uri="{FF2B5EF4-FFF2-40B4-BE49-F238E27FC236}">
                <a16:creationId xmlns:a16="http://schemas.microsoft.com/office/drawing/2014/main" id="{387E27F3-F550-0A59-673D-C98A0F2162F4}"/>
              </a:ext>
            </a:extLst>
          </p:cNvPr>
          <p:cNvSpPr/>
          <p:nvPr/>
        </p:nvSpPr>
        <p:spPr>
          <a:xfrm>
            <a:off x="15470399" y="4480560"/>
            <a:ext cx="4712674" cy="1206533"/>
          </a:xfrm>
          <a:prstGeom prst="roundRect">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defTabSz="914400" latinLnBrk="1"/>
            <a:r>
              <a:rPr lang="zh-CN" altLang="en-US" sz="4000" b="1" dirty="0">
                <a:solidFill>
                  <a:srgbClr val="FFFFFF"/>
                </a:solidFill>
                <a:latin typeface="Alibaba PuHuiTi 2 55 Regular"/>
              </a:rPr>
              <a:t>财务查询问题</a:t>
            </a:r>
          </a:p>
        </p:txBody>
      </p:sp>
      <p:grpSp>
        <p:nvGrpSpPr>
          <p:cNvPr id="36" name="组合 35">
            <a:extLst>
              <a:ext uri="{FF2B5EF4-FFF2-40B4-BE49-F238E27FC236}">
                <a16:creationId xmlns:a16="http://schemas.microsoft.com/office/drawing/2014/main" id="{BC09564E-1952-06DF-D8A6-CD324C2846E5}"/>
              </a:ext>
            </a:extLst>
          </p:cNvPr>
          <p:cNvGrpSpPr/>
          <p:nvPr/>
        </p:nvGrpSpPr>
        <p:grpSpPr>
          <a:xfrm>
            <a:off x="12984480" y="5687092"/>
            <a:ext cx="5620922" cy="1170907"/>
            <a:chOff x="7580451" y="5704500"/>
            <a:chExt cx="5285460" cy="696300"/>
          </a:xfrm>
        </p:grpSpPr>
        <p:cxnSp>
          <p:nvCxnSpPr>
            <p:cNvPr id="37" name="直接连接符 36">
              <a:extLst>
                <a:ext uri="{FF2B5EF4-FFF2-40B4-BE49-F238E27FC236}">
                  <a16:creationId xmlns:a16="http://schemas.microsoft.com/office/drawing/2014/main" id="{9D221858-BF39-7417-C0EF-1C829055CAAE}"/>
                </a:ext>
              </a:extLst>
            </p:cNvPr>
            <p:cNvCxnSpPr>
              <a:cxnSpLocks/>
            </p:cNvCxnSpPr>
            <p:nvPr/>
          </p:nvCxnSpPr>
          <p:spPr>
            <a:xfrm flipV="1">
              <a:off x="7580451" y="5704500"/>
              <a:ext cx="1807066" cy="696300"/>
            </a:xfrm>
            <a:prstGeom prst="line">
              <a:avLst/>
            </a:prstGeom>
            <a:ln w="38100">
              <a:solidFill>
                <a:srgbClr val="45A4F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B741F5A-E2E0-9F4D-E8B3-813E7F3DC414}"/>
                </a:ext>
              </a:extLst>
            </p:cNvPr>
            <p:cNvCxnSpPr>
              <a:cxnSpLocks/>
            </p:cNvCxnSpPr>
            <p:nvPr/>
          </p:nvCxnSpPr>
          <p:spPr>
            <a:xfrm>
              <a:off x="9387517" y="5704501"/>
              <a:ext cx="3478394" cy="0"/>
            </a:xfrm>
            <a:prstGeom prst="line">
              <a:avLst/>
            </a:prstGeom>
            <a:ln w="38100">
              <a:solidFill>
                <a:srgbClr val="45A4FC"/>
              </a:solidFill>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70F1D1A6-6E32-7EC0-6E40-5932DDE74602}"/>
              </a:ext>
            </a:extLst>
          </p:cNvPr>
          <p:cNvGrpSpPr/>
          <p:nvPr/>
        </p:nvGrpSpPr>
        <p:grpSpPr>
          <a:xfrm rot="10800000" flipH="1">
            <a:off x="11904487" y="8656706"/>
            <a:ext cx="3699164" cy="1170907"/>
            <a:chOff x="7580451" y="5704500"/>
            <a:chExt cx="5285460" cy="696300"/>
          </a:xfrm>
        </p:grpSpPr>
        <p:cxnSp>
          <p:nvCxnSpPr>
            <p:cNvPr id="40" name="直接连接符 39">
              <a:extLst>
                <a:ext uri="{FF2B5EF4-FFF2-40B4-BE49-F238E27FC236}">
                  <a16:creationId xmlns:a16="http://schemas.microsoft.com/office/drawing/2014/main" id="{824F34FF-F18C-3CC8-89A7-C68190E342C8}"/>
                </a:ext>
              </a:extLst>
            </p:cNvPr>
            <p:cNvCxnSpPr>
              <a:cxnSpLocks/>
            </p:cNvCxnSpPr>
            <p:nvPr/>
          </p:nvCxnSpPr>
          <p:spPr>
            <a:xfrm flipV="1">
              <a:off x="7580451" y="5704500"/>
              <a:ext cx="1807066" cy="696300"/>
            </a:xfrm>
            <a:prstGeom prst="line">
              <a:avLst/>
            </a:prstGeom>
            <a:ln w="38100">
              <a:solidFill>
                <a:srgbClr val="45A4FC"/>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4680C98A-2D42-DF21-5AE6-D16F5640218A}"/>
                </a:ext>
              </a:extLst>
            </p:cNvPr>
            <p:cNvCxnSpPr>
              <a:cxnSpLocks/>
            </p:cNvCxnSpPr>
            <p:nvPr/>
          </p:nvCxnSpPr>
          <p:spPr>
            <a:xfrm>
              <a:off x="9387517" y="5704501"/>
              <a:ext cx="3478394" cy="0"/>
            </a:xfrm>
            <a:prstGeom prst="line">
              <a:avLst/>
            </a:prstGeom>
            <a:ln w="38100">
              <a:solidFill>
                <a:srgbClr val="45A4FC"/>
              </a:solidFill>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827608E9-5B81-7ED5-8211-8825DC0E0D73}"/>
              </a:ext>
            </a:extLst>
          </p:cNvPr>
          <p:cNvGrpSpPr/>
          <p:nvPr/>
        </p:nvGrpSpPr>
        <p:grpSpPr>
          <a:xfrm rot="10800000">
            <a:off x="5723624" y="8121922"/>
            <a:ext cx="5620922" cy="1170907"/>
            <a:chOff x="7580451" y="5704500"/>
            <a:chExt cx="5285460" cy="696300"/>
          </a:xfrm>
        </p:grpSpPr>
        <p:cxnSp>
          <p:nvCxnSpPr>
            <p:cNvPr id="43" name="直接连接符 42">
              <a:extLst>
                <a:ext uri="{FF2B5EF4-FFF2-40B4-BE49-F238E27FC236}">
                  <a16:creationId xmlns:a16="http://schemas.microsoft.com/office/drawing/2014/main" id="{21FE7528-C722-2455-E521-B3CC8AD2C145}"/>
                </a:ext>
              </a:extLst>
            </p:cNvPr>
            <p:cNvCxnSpPr>
              <a:cxnSpLocks/>
            </p:cNvCxnSpPr>
            <p:nvPr/>
          </p:nvCxnSpPr>
          <p:spPr>
            <a:xfrm flipV="1">
              <a:off x="7580451" y="5704500"/>
              <a:ext cx="1807066" cy="696300"/>
            </a:xfrm>
            <a:prstGeom prst="line">
              <a:avLst/>
            </a:prstGeom>
            <a:ln w="38100">
              <a:solidFill>
                <a:srgbClr val="45A4FC"/>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254DB0D4-28C3-F231-7B63-B0B92C37E545}"/>
                </a:ext>
              </a:extLst>
            </p:cNvPr>
            <p:cNvCxnSpPr>
              <a:cxnSpLocks/>
            </p:cNvCxnSpPr>
            <p:nvPr/>
          </p:nvCxnSpPr>
          <p:spPr>
            <a:xfrm>
              <a:off x="9387517" y="5704501"/>
              <a:ext cx="3478394" cy="0"/>
            </a:xfrm>
            <a:prstGeom prst="line">
              <a:avLst/>
            </a:prstGeom>
            <a:ln w="38100">
              <a:solidFill>
                <a:srgbClr val="45A4FC"/>
              </a:solidFill>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B10E8BD5-91DD-F031-B31B-96A6D19D1436}"/>
              </a:ext>
            </a:extLst>
          </p:cNvPr>
          <p:cNvGrpSpPr/>
          <p:nvPr/>
        </p:nvGrpSpPr>
        <p:grpSpPr>
          <a:xfrm flipH="1">
            <a:off x="5279054" y="4758451"/>
            <a:ext cx="5876625" cy="2502416"/>
            <a:chOff x="7580451" y="5704500"/>
            <a:chExt cx="5285460" cy="696300"/>
          </a:xfrm>
        </p:grpSpPr>
        <p:cxnSp>
          <p:nvCxnSpPr>
            <p:cNvPr id="46" name="直接连接符 45">
              <a:extLst>
                <a:ext uri="{FF2B5EF4-FFF2-40B4-BE49-F238E27FC236}">
                  <a16:creationId xmlns:a16="http://schemas.microsoft.com/office/drawing/2014/main" id="{ADBE986D-5BC1-4B1D-3D02-60BA2DDAA3E7}"/>
                </a:ext>
              </a:extLst>
            </p:cNvPr>
            <p:cNvCxnSpPr>
              <a:cxnSpLocks/>
            </p:cNvCxnSpPr>
            <p:nvPr/>
          </p:nvCxnSpPr>
          <p:spPr>
            <a:xfrm flipV="1">
              <a:off x="7580451" y="5704500"/>
              <a:ext cx="1807066" cy="696300"/>
            </a:xfrm>
            <a:prstGeom prst="line">
              <a:avLst/>
            </a:prstGeom>
            <a:ln w="38100">
              <a:solidFill>
                <a:srgbClr val="45A4FC"/>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CE86FD4-A731-7E94-4557-1EDF3BD3DFEB}"/>
                </a:ext>
              </a:extLst>
            </p:cNvPr>
            <p:cNvCxnSpPr>
              <a:cxnSpLocks/>
            </p:cNvCxnSpPr>
            <p:nvPr/>
          </p:nvCxnSpPr>
          <p:spPr>
            <a:xfrm>
              <a:off x="9387517" y="5704501"/>
              <a:ext cx="3478394" cy="0"/>
            </a:xfrm>
            <a:prstGeom prst="line">
              <a:avLst/>
            </a:prstGeom>
            <a:ln w="38100">
              <a:solidFill>
                <a:srgbClr val="45A4F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82077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2C8AE2-972D-3D04-0702-1B84B16C5314}"/>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lvl="0" algn="l"/>
            <a:r>
              <a:rPr kumimoji="0" lang="zh-CN" altLang="en-US" sz="6000" b="1" i="0" u="none" strike="noStrike" kern="0" cap="none" spc="0" normalizeH="0" baseline="0" noProof="0" dirty="0">
                <a:ln>
                  <a:noFill/>
                </a:ln>
                <a:solidFill>
                  <a:srgbClr val="373737"/>
                </a:solidFill>
                <a:effectLst/>
                <a:uLnTx/>
                <a:uFillTx/>
                <a:latin typeface="Alibaba PuHuiTi 2 55 Regular"/>
                <a:ea typeface="+mj-ea"/>
                <a:cs typeface="+mj-cs"/>
                <a:sym typeface="Alibaba PuHuiTi 2 55 Regular"/>
              </a:rPr>
              <a:t>问题处理</a:t>
            </a:r>
            <a:r>
              <a:rPr lang="zh-CN" altLang="en-US" sz="6000" b="1" dirty="0">
                <a:solidFill>
                  <a:srgbClr val="373737"/>
                </a:solidFill>
              </a:rPr>
              <a:t>模块</a:t>
            </a:r>
            <a:endParaRPr kumimoji="0" lang="zh-CN" altLang="en-US" sz="6000" b="1" i="0" u="none" strike="noStrike" kern="0" cap="none" spc="0" normalizeH="0" baseline="0" noProof="0" dirty="0">
              <a:ln>
                <a:noFill/>
              </a:ln>
              <a:solidFill>
                <a:srgbClr val="373737"/>
              </a:solidFill>
              <a:effectLst/>
              <a:uLnTx/>
              <a:uFillTx/>
              <a:latin typeface="Alibaba PuHuiTi 2 55 Regular"/>
              <a:ea typeface="+mj-ea"/>
              <a:cs typeface="+mj-cs"/>
              <a:sym typeface="Alibaba PuHuiTi 2 55 Regular"/>
            </a:endParaRPr>
          </a:p>
        </p:txBody>
      </p:sp>
      <p:sp>
        <p:nvSpPr>
          <p:cNvPr id="22" name="椭圆 21">
            <a:extLst>
              <a:ext uri="{FF2B5EF4-FFF2-40B4-BE49-F238E27FC236}">
                <a16:creationId xmlns:a16="http://schemas.microsoft.com/office/drawing/2014/main" id="{9A94E2E5-F852-9FAD-67FE-F5FF063EF409}"/>
              </a:ext>
            </a:extLst>
          </p:cNvPr>
          <p:cNvSpPr/>
          <p:nvPr/>
        </p:nvSpPr>
        <p:spPr>
          <a:xfrm>
            <a:off x="10386052" y="2117936"/>
            <a:ext cx="3597922" cy="3597922"/>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lvl="0" defTabSz="914400" latinLnBrk="1">
              <a:defRPr/>
            </a:pPr>
            <a:r>
              <a:rPr lang="en-US" altLang="zh-CN" sz="6000" b="1" dirty="0">
                <a:solidFill>
                  <a:srgbClr val="FFFFFF"/>
                </a:solidFill>
              </a:rPr>
              <a:t>SQL</a:t>
            </a:r>
          </a:p>
          <a:p>
            <a:pPr defTabSz="914400" latinLnBrk="1"/>
            <a:r>
              <a:rPr lang="zh-CN" altLang="en-US" sz="4800" b="1" dirty="0">
                <a:solidFill>
                  <a:srgbClr val="FFFFFF"/>
                </a:solidFill>
              </a:rPr>
              <a:t>语句</a:t>
            </a:r>
            <a:endPar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endParaRPr>
          </a:p>
        </p:txBody>
      </p:sp>
      <p:sp>
        <p:nvSpPr>
          <p:cNvPr id="24" name="椭圆 23">
            <a:extLst>
              <a:ext uri="{FF2B5EF4-FFF2-40B4-BE49-F238E27FC236}">
                <a16:creationId xmlns:a16="http://schemas.microsoft.com/office/drawing/2014/main" id="{D0B485B3-E946-ECF4-C3D3-68440EF2177F}"/>
              </a:ext>
            </a:extLst>
          </p:cNvPr>
          <p:cNvSpPr/>
          <p:nvPr/>
        </p:nvSpPr>
        <p:spPr>
          <a:xfrm>
            <a:off x="14433488" y="4093814"/>
            <a:ext cx="5528371" cy="5528371"/>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rPr>
              <a:t>回答</a:t>
            </a:r>
            <a:endParaRPr kumimoji="0" lang="en-US" altLang="zh-CN" sz="60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rPr>
              <a:t>模板</a:t>
            </a:r>
          </a:p>
        </p:txBody>
      </p:sp>
      <p:sp>
        <p:nvSpPr>
          <p:cNvPr id="25" name="椭圆 24">
            <a:extLst>
              <a:ext uri="{FF2B5EF4-FFF2-40B4-BE49-F238E27FC236}">
                <a16:creationId xmlns:a16="http://schemas.microsoft.com/office/drawing/2014/main" id="{EFBAAAC4-79D8-566C-9C9F-69AB29F4BB2B}"/>
              </a:ext>
            </a:extLst>
          </p:cNvPr>
          <p:cNvSpPr/>
          <p:nvPr/>
        </p:nvSpPr>
        <p:spPr>
          <a:xfrm>
            <a:off x="14415284" y="10231200"/>
            <a:ext cx="2517562" cy="2517562"/>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noFill/>
                </a:ln>
                <a:solidFill>
                  <a:srgbClr val="FFFFFF"/>
                </a:solidFill>
                <a:effectLst/>
                <a:uLnTx/>
                <a:uFillTx/>
                <a:latin typeface="Alibaba PuHuiTi 2 55 Regular"/>
                <a:sym typeface="Alibaba PuHuiTi 2 55 Regular"/>
              </a:rPr>
              <a:t>问题</a:t>
            </a:r>
            <a:endParaRPr kumimoji="0" lang="en-US" altLang="zh-CN" sz="44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noFill/>
                </a:ln>
                <a:solidFill>
                  <a:srgbClr val="FFFFFF"/>
                </a:solidFill>
                <a:effectLst/>
                <a:uLnTx/>
                <a:uFillTx/>
                <a:latin typeface="Alibaba PuHuiTi 2 55 Regular"/>
                <a:sym typeface="Alibaba PuHuiTi 2 55 Regular"/>
              </a:rPr>
              <a:t>类型</a:t>
            </a:r>
          </a:p>
        </p:txBody>
      </p:sp>
      <p:sp>
        <p:nvSpPr>
          <p:cNvPr id="27" name="椭圆 26">
            <a:extLst>
              <a:ext uri="{FF2B5EF4-FFF2-40B4-BE49-F238E27FC236}">
                <a16:creationId xmlns:a16="http://schemas.microsoft.com/office/drawing/2014/main" id="{C659C04C-26D6-B7F8-5458-F3E1FD95FECD}"/>
              </a:ext>
            </a:extLst>
          </p:cNvPr>
          <p:cNvSpPr/>
          <p:nvPr/>
        </p:nvSpPr>
        <p:spPr>
          <a:xfrm>
            <a:off x="5705578" y="8792650"/>
            <a:ext cx="4297075" cy="4297075"/>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rPr>
              <a:t>年报</a:t>
            </a:r>
            <a:endParaRPr kumimoji="0" lang="en-US" altLang="zh-CN" sz="60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srgbClr val="FFFFFF"/>
                </a:solidFill>
                <a:effectLst/>
                <a:uLnTx/>
                <a:uFillTx/>
                <a:latin typeface="Alibaba PuHuiTi 2 55 Regular"/>
                <a:sym typeface="Alibaba PuHuiTi 2 55 Regular"/>
              </a:rPr>
              <a:t>定位信息</a:t>
            </a:r>
          </a:p>
        </p:txBody>
      </p:sp>
      <p:sp>
        <p:nvSpPr>
          <p:cNvPr id="29" name="椭圆 28">
            <a:extLst>
              <a:ext uri="{FF2B5EF4-FFF2-40B4-BE49-F238E27FC236}">
                <a16:creationId xmlns:a16="http://schemas.microsoft.com/office/drawing/2014/main" id="{38D1BB63-74A7-F8E3-43A6-2EE23DAFAF13}"/>
              </a:ext>
            </a:extLst>
          </p:cNvPr>
          <p:cNvSpPr/>
          <p:nvPr/>
        </p:nvSpPr>
        <p:spPr>
          <a:xfrm>
            <a:off x="4211157" y="2997491"/>
            <a:ext cx="5436734" cy="5436734"/>
          </a:xfrm>
          <a:prstGeom prst="ellipse">
            <a:avLst/>
          </a:prstGeom>
          <a:solidFill>
            <a:schemeClr val="accent1">
              <a:lumMod val="60000"/>
              <a:lumOff val="40000"/>
            </a:schemeClr>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lang="zh-CN" altLang="en-US" sz="6000" b="1" dirty="0">
                <a:solidFill>
                  <a:srgbClr val="FFFFFF"/>
                </a:solidFill>
              </a:rPr>
              <a:t>关键词</a:t>
            </a:r>
            <a:endParaRPr kumimoji="0" lang="en-US" altLang="zh-CN" sz="6000" b="1" i="0" u="none" strike="noStrike" kern="0" cap="none" spc="0" normalizeH="0" baseline="0" noProof="0" dirty="0">
              <a:ln>
                <a:noFill/>
              </a:ln>
              <a:solidFill>
                <a:srgbClr val="FFFFFF"/>
              </a:solidFill>
              <a:effectLst/>
              <a:uLnTx/>
              <a:uFillTx/>
              <a:latin typeface="Alibaba PuHuiTi 2 55 Regular"/>
              <a:sym typeface="Alibaba PuHuiTi 2 55 Regular"/>
            </a:endParaRPr>
          </a:p>
        </p:txBody>
      </p:sp>
    </p:spTree>
    <p:extLst>
      <p:ext uri="{BB962C8B-B14F-4D97-AF65-F5344CB8AC3E}">
        <p14:creationId xmlns:p14="http://schemas.microsoft.com/office/powerpoint/2010/main" val="2953609294"/>
      </p:ext>
    </p:extLst>
  </p:cSld>
  <p:clrMapOvr>
    <a:masterClrMapping/>
  </p:clrMapOvr>
  <mc:AlternateContent xmlns:mc="http://schemas.openxmlformats.org/markup-compatibility/2006" xmlns:p159="http://schemas.microsoft.com/office/powerpoint/2015/09/main">
    <mc:Choice Requires="p159">
      <p:transition spd="slow" advClick="0" advTm="10">
        <p159:morph option="byObject"/>
      </p:transition>
    </mc:Choice>
    <mc:Fallback xmlns="">
      <p:transition spd="slow" advClick="0" advTm="1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2C8AE2-972D-3D04-0702-1B84B16C5314}"/>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lvl="0" algn="l"/>
            <a:r>
              <a:rPr kumimoji="0" lang="zh-CN" altLang="en-US" sz="6000" b="1" i="0" u="none" strike="noStrike" kern="0" cap="none" spc="0" normalizeH="0" baseline="0" noProof="0" dirty="0">
                <a:ln>
                  <a:noFill/>
                </a:ln>
                <a:solidFill>
                  <a:srgbClr val="373737"/>
                </a:solidFill>
                <a:effectLst/>
                <a:uLnTx/>
                <a:uFillTx/>
                <a:latin typeface="Alibaba PuHuiTi 2 55 Regular"/>
                <a:ea typeface="+mj-ea"/>
                <a:cs typeface="+mj-cs"/>
                <a:sym typeface="Alibaba PuHuiTi 2 55 Regular"/>
              </a:rPr>
              <a:t>问题处理</a:t>
            </a:r>
            <a:r>
              <a:rPr lang="zh-CN" altLang="en-US" sz="6000" b="1" dirty="0">
                <a:solidFill>
                  <a:srgbClr val="373737"/>
                </a:solidFill>
              </a:rPr>
              <a:t>模块</a:t>
            </a:r>
            <a:endParaRPr kumimoji="0" lang="zh-CN" altLang="en-US" sz="6000" b="1" i="0" u="none" strike="noStrike" kern="0" cap="none" spc="0" normalizeH="0" baseline="0" noProof="0" dirty="0">
              <a:ln>
                <a:noFill/>
              </a:ln>
              <a:solidFill>
                <a:srgbClr val="373737"/>
              </a:solidFill>
              <a:effectLst/>
              <a:uLnTx/>
              <a:uFillTx/>
              <a:latin typeface="Alibaba PuHuiTi 2 55 Regular"/>
              <a:ea typeface="+mj-ea"/>
              <a:cs typeface="+mj-cs"/>
              <a:sym typeface="Alibaba PuHuiTi 2 55 Regular"/>
            </a:endParaRPr>
          </a:p>
        </p:txBody>
      </p:sp>
      <p:sp>
        <p:nvSpPr>
          <p:cNvPr id="29" name="椭圆 28">
            <a:extLst>
              <a:ext uri="{FF2B5EF4-FFF2-40B4-BE49-F238E27FC236}">
                <a16:creationId xmlns:a16="http://schemas.microsoft.com/office/drawing/2014/main" id="{38D1BB63-74A7-F8E3-43A6-2EE23DAFAF13}"/>
              </a:ext>
            </a:extLst>
          </p:cNvPr>
          <p:cNvSpPr/>
          <p:nvPr/>
        </p:nvSpPr>
        <p:spPr>
          <a:xfrm>
            <a:off x="2252414" y="3103313"/>
            <a:ext cx="5436734" cy="5436734"/>
          </a:xfrm>
          <a:prstGeom prst="ellipse">
            <a:avLst/>
          </a:prstGeom>
          <a:solidFill>
            <a:schemeClr val="accent1">
              <a:lumMod val="60000"/>
              <a:lumOff val="40000"/>
            </a:schemeClr>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lang="zh-CN" altLang="en-US" sz="6000" b="1" dirty="0">
                <a:solidFill>
                  <a:srgbClr val="FFFFFF"/>
                </a:solidFill>
              </a:rPr>
              <a:t>关键词</a:t>
            </a:r>
            <a:endParaRPr kumimoji="0" lang="en-US" altLang="zh-CN" sz="6000" b="1" i="0" u="none" strike="noStrike" kern="0" cap="none" spc="0" normalizeH="0" baseline="0" noProof="0" dirty="0">
              <a:ln>
                <a:noFill/>
              </a:ln>
              <a:solidFill>
                <a:srgbClr val="FFFFFF"/>
              </a:solidFill>
              <a:effectLst/>
              <a:uLnTx/>
              <a:uFillTx/>
              <a:latin typeface="Alibaba PuHuiTi 2 55 Regular"/>
              <a:sym typeface="Alibaba PuHuiTi 2 55 Regular"/>
            </a:endParaRPr>
          </a:p>
        </p:txBody>
      </p:sp>
      <p:grpSp>
        <p:nvGrpSpPr>
          <p:cNvPr id="41" name="组合 40">
            <a:extLst>
              <a:ext uri="{FF2B5EF4-FFF2-40B4-BE49-F238E27FC236}">
                <a16:creationId xmlns:a16="http://schemas.microsoft.com/office/drawing/2014/main" id="{C2A89FAF-C06C-03AB-34DC-8B54704DA2A5}"/>
              </a:ext>
            </a:extLst>
          </p:cNvPr>
          <p:cNvGrpSpPr/>
          <p:nvPr/>
        </p:nvGrpSpPr>
        <p:grpSpPr>
          <a:xfrm>
            <a:off x="6892957" y="7743856"/>
            <a:ext cx="5177123" cy="920236"/>
            <a:chOff x="6892957" y="7743856"/>
            <a:chExt cx="5177123" cy="920236"/>
          </a:xfrm>
        </p:grpSpPr>
        <p:cxnSp>
          <p:nvCxnSpPr>
            <p:cNvPr id="4" name="直接连接符 3">
              <a:extLst>
                <a:ext uri="{FF2B5EF4-FFF2-40B4-BE49-F238E27FC236}">
                  <a16:creationId xmlns:a16="http://schemas.microsoft.com/office/drawing/2014/main" id="{13FBF7B0-67D9-45C6-6533-461F1A23899C}"/>
                </a:ext>
              </a:extLst>
            </p:cNvPr>
            <p:cNvCxnSpPr>
              <a:cxnSpLocks/>
              <a:stCxn id="29" idx="5"/>
            </p:cNvCxnSpPr>
            <p:nvPr/>
          </p:nvCxnSpPr>
          <p:spPr>
            <a:xfrm>
              <a:off x="6892957" y="7743856"/>
              <a:ext cx="1915763" cy="920236"/>
            </a:xfrm>
            <a:prstGeom prst="line">
              <a:avLst/>
            </a:prstGeom>
            <a:ln w="38100">
              <a:solidFill>
                <a:srgbClr val="45A4FC"/>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FE62DA95-CC68-9E6A-6926-CB4F42A5C8AC}"/>
                </a:ext>
              </a:extLst>
            </p:cNvPr>
            <p:cNvCxnSpPr>
              <a:cxnSpLocks/>
            </p:cNvCxnSpPr>
            <p:nvPr/>
          </p:nvCxnSpPr>
          <p:spPr>
            <a:xfrm>
              <a:off x="8808720" y="8664092"/>
              <a:ext cx="3261360" cy="0"/>
            </a:xfrm>
            <a:prstGeom prst="line">
              <a:avLst/>
            </a:prstGeom>
            <a:ln w="38100">
              <a:solidFill>
                <a:srgbClr val="45A4FC"/>
              </a:solidFill>
            </a:ln>
          </p:spPr>
          <p:style>
            <a:lnRef idx="1">
              <a:schemeClr val="accent1"/>
            </a:lnRef>
            <a:fillRef idx="0">
              <a:schemeClr val="accent1"/>
            </a:fillRef>
            <a:effectRef idx="0">
              <a:schemeClr val="accent1"/>
            </a:effectRef>
            <a:fontRef idx="minor">
              <a:schemeClr val="tx1"/>
            </a:fontRef>
          </p:style>
        </p:cxnSp>
      </p:grpSp>
      <p:sp>
        <p:nvSpPr>
          <p:cNvPr id="9" name="矩形: 圆角 8">
            <a:extLst>
              <a:ext uri="{FF2B5EF4-FFF2-40B4-BE49-F238E27FC236}">
                <a16:creationId xmlns:a16="http://schemas.microsoft.com/office/drawing/2014/main" id="{88103CF9-0397-3E96-F7EC-32CDB9B8C835}"/>
              </a:ext>
            </a:extLst>
          </p:cNvPr>
          <p:cNvSpPr/>
          <p:nvPr/>
        </p:nvSpPr>
        <p:spPr>
          <a:xfrm>
            <a:off x="20040600" y="4297680"/>
            <a:ext cx="3420812" cy="900405"/>
          </a:xfrm>
          <a:prstGeom prst="roundRect">
            <a:avLst/>
          </a:prstGeom>
          <a:solidFill>
            <a:schemeClr val="accent1">
              <a:lumMod val="60000"/>
              <a:lumOff val="40000"/>
            </a:schemeClr>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defTabSz="914400" latinLnBrk="1"/>
            <a:endParaRPr lang="zh-CN" altLang="en-US" sz="6000" b="1" dirty="0">
              <a:solidFill>
                <a:srgbClr val="FFFFFF"/>
              </a:solidFill>
            </a:endParaRPr>
          </a:p>
        </p:txBody>
      </p:sp>
      <p:sp>
        <p:nvSpPr>
          <p:cNvPr id="10" name="矩形: 圆角 9">
            <a:extLst>
              <a:ext uri="{FF2B5EF4-FFF2-40B4-BE49-F238E27FC236}">
                <a16:creationId xmlns:a16="http://schemas.microsoft.com/office/drawing/2014/main" id="{C29A755C-C2A4-B8DF-85D4-A087C1A11DF2}"/>
              </a:ext>
            </a:extLst>
          </p:cNvPr>
          <p:cNvSpPr/>
          <p:nvPr/>
        </p:nvSpPr>
        <p:spPr>
          <a:xfrm>
            <a:off x="11986260" y="3882698"/>
            <a:ext cx="7406640" cy="1821803"/>
          </a:xfrm>
          <a:prstGeom prst="roundRect">
            <a:avLst/>
          </a:prstGeom>
          <a:solidFill>
            <a:schemeClr val="accent1">
              <a:lumMod val="60000"/>
              <a:lumOff val="40000"/>
            </a:schemeClr>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defTabSz="914400" latinLnBrk="1"/>
            <a:endParaRPr lang="zh-CN" altLang="en-US" sz="6000" b="1" dirty="0">
              <a:solidFill>
                <a:srgbClr val="FFFFFF"/>
              </a:solidFill>
            </a:endParaRPr>
          </a:p>
        </p:txBody>
      </p:sp>
      <p:sp>
        <p:nvSpPr>
          <p:cNvPr id="12" name="文本框 11">
            <a:extLst>
              <a:ext uri="{FF2B5EF4-FFF2-40B4-BE49-F238E27FC236}">
                <a16:creationId xmlns:a16="http://schemas.microsoft.com/office/drawing/2014/main" id="{1F43788F-3427-712D-0EF1-639B4685138D}"/>
              </a:ext>
            </a:extLst>
          </p:cNvPr>
          <p:cNvSpPr txBox="1"/>
          <p:nvPr/>
        </p:nvSpPr>
        <p:spPr>
          <a:xfrm>
            <a:off x="12070080" y="4193436"/>
            <a:ext cx="7239000" cy="120032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3600" b="0" dirty="0">
                <a:solidFill>
                  <a:schemeClr val="bg1"/>
                </a:solidFill>
                <a:effectLst/>
                <a:latin typeface="Consolas" panose="020B0609020204030204" pitchFamily="49" charset="0"/>
              </a:rPr>
              <a:t>请具体描述一下</a:t>
            </a:r>
            <a:r>
              <a:rPr lang="en-US" altLang="zh-CN" sz="3600" b="0" dirty="0">
                <a:solidFill>
                  <a:schemeClr val="bg1"/>
                </a:solidFill>
                <a:effectLst/>
                <a:latin typeface="Consolas" panose="020B0609020204030204" pitchFamily="49" charset="0"/>
              </a:rPr>
              <a:t>2019</a:t>
            </a:r>
            <a:r>
              <a:rPr lang="zh-CN" altLang="en-US" sz="3600" b="0" dirty="0">
                <a:solidFill>
                  <a:schemeClr val="bg1"/>
                </a:solidFill>
                <a:effectLst/>
                <a:latin typeface="Consolas" panose="020B0609020204030204" pitchFamily="49" charset="0"/>
              </a:rPr>
              <a:t>年迈瑞医疗社会责任情况。</a:t>
            </a:r>
          </a:p>
        </p:txBody>
      </p:sp>
      <p:sp>
        <p:nvSpPr>
          <p:cNvPr id="14" name="文本框 13">
            <a:extLst>
              <a:ext uri="{FF2B5EF4-FFF2-40B4-BE49-F238E27FC236}">
                <a16:creationId xmlns:a16="http://schemas.microsoft.com/office/drawing/2014/main" id="{E3F5B87C-E62A-0BAF-FF8B-219A76719935}"/>
              </a:ext>
            </a:extLst>
          </p:cNvPr>
          <p:cNvSpPr txBox="1"/>
          <p:nvPr/>
        </p:nvSpPr>
        <p:spPr>
          <a:xfrm>
            <a:off x="20192432" y="4297680"/>
            <a:ext cx="3117148" cy="83099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4800" b="0" dirty="0">
                <a:solidFill>
                  <a:schemeClr val="bg1"/>
                </a:solidFill>
                <a:effectLst/>
                <a:latin typeface="Consolas" panose="020B0609020204030204" pitchFamily="49" charset="0"/>
              </a:rPr>
              <a:t>社会责任</a:t>
            </a:r>
            <a:endParaRPr lang="zh-CN" altLang="en-US" sz="4800" dirty="0"/>
          </a:p>
        </p:txBody>
      </p:sp>
      <p:sp>
        <p:nvSpPr>
          <p:cNvPr id="15" name="矩形: 圆角 14">
            <a:extLst>
              <a:ext uri="{FF2B5EF4-FFF2-40B4-BE49-F238E27FC236}">
                <a16:creationId xmlns:a16="http://schemas.microsoft.com/office/drawing/2014/main" id="{0FDBE2C5-4477-EDCC-BF9F-71D8986C39BD}"/>
              </a:ext>
            </a:extLst>
          </p:cNvPr>
          <p:cNvSpPr/>
          <p:nvPr/>
        </p:nvSpPr>
        <p:spPr>
          <a:xfrm>
            <a:off x="18710774" y="7257271"/>
            <a:ext cx="4598806" cy="900405"/>
          </a:xfrm>
          <a:prstGeom prst="roundRect">
            <a:avLst/>
          </a:prstGeom>
          <a:solidFill>
            <a:schemeClr val="accent1">
              <a:lumMod val="60000"/>
              <a:lumOff val="40000"/>
            </a:schemeClr>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defTabSz="914400" latinLnBrk="1"/>
            <a:endParaRPr lang="zh-CN" altLang="en-US" sz="6000" b="1" dirty="0">
              <a:solidFill>
                <a:srgbClr val="FFFFFF"/>
              </a:solidFill>
            </a:endParaRPr>
          </a:p>
        </p:txBody>
      </p:sp>
      <p:sp>
        <p:nvSpPr>
          <p:cNvPr id="16" name="矩形: 圆角 15">
            <a:extLst>
              <a:ext uri="{FF2B5EF4-FFF2-40B4-BE49-F238E27FC236}">
                <a16:creationId xmlns:a16="http://schemas.microsoft.com/office/drawing/2014/main" id="{FF4089CB-3D23-3E25-4650-D6136A3CFEA5}"/>
              </a:ext>
            </a:extLst>
          </p:cNvPr>
          <p:cNvSpPr/>
          <p:nvPr/>
        </p:nvSpPr>
        <p:spPr>
          <a:xfrm>
            <a:off x="10656434" y="6842289"/>
            <a:ext cx="7406640" cy="1821803"/>
          </a:xfrm>
          <a:prstGeom prst="roundRect">
            <a:avLst/>
          </a:prstGeom>
          <a:solidFill>
            <a:schemeClr val="accent1">
              <a:lumMod val="60000"/>
              <a:lumOff val="40000"/>
            </a:schemeClr>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defTabSz="914400" latinLnBrk="1"/>
            <a:endParaRPr lang="zh-CN" altLang="en-US" sz="6000" b="1" dirty="0">
              <a:solidFill>
                <a:srgbClr val="FFFFFF"/>
              </a:solidFill>
            </a:endParaRPr>
          </a:p>
        </p:txBody>
      </p:sp>
      <p:sp>
        <p:nvSpPr>
          <p:cNvPr id="17" name="文本框 16">
            <a:extLst>
              <a:ext uri="{FF2B5EF4-FFF2-40B4-BE49-F238E27FC236}">
                <a16:creationId xmlns:a16="http://schemas.microsoft.com/office/drawing/2014/main" id="{664CA5EB-484E-BBC5-8A7B-6AB3501C604B}"/>
              </a:ext>
            </a:extLst>
          </p:cNvPr>
          <p:cNvSpPr txBox="1"/>
          <p:nvPr/>
        </p:nvSpPr>
        <p:spPr>
          <a:xfrm>
            <a:off x="10740254" y="7252513"/>
            <a:ext cx="7239000" cy="1077218"/>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3200" dirty="0">
                <a:solidFill>
                  <a:schemeClr val="bg1"/>
                </a:solidFill>
                <a:latin typeface="Consolas" panose="020B0609020204030204" pitchFamily="49" charset="0"/>
              </a:rPr>
              <a:t>请告诉我</a:t>
            </a:r>
            <a:r>
              <a:rPr lang="en-US" altLang="zh-CN" sz="3200" dirty="0">
                <a:solidFill>
                  <a:schemeClr val="bg1"/>
                </a:solidFill>
                <a:latin typeface="Consolas" panose="020B0609020204030204" pitchFamily="49" charset="0"/>
              </a:rPr>
              <a:t>2021</a:t>
            </a:r>
            <a:r>
              <a:rPr lang="zh-CN" altLang="en-US" sz="3200" dirty="0">
                <a:solidFill>
                  <a:schemeClr val="bg1"/>
                </a:solidFill>
                <a:latin typeface="Consolas" panose="020B0609020204030204" pitchFamily="49" charset="0"/>
              </a:rPr>
              <a:t>年上海机电股份有限公司的年报中，流动资产是多少。</a:t>
            </a:r>
            <a:endParaRPr lang="zh-CN" altLang="en-US" sz="3200" b="0" dirty="0">
              <a:solidFill>
                <a:schemeClr val="bg1"/>
              </a:solidFill>
              <a:effectLst/>
              <a:latin typeface="Consolas" panose="020B0609020204030204" pitchFamily="49" charset="0"/>
            </a:endParaRPr>
          </a:p>
        </p:txBody>
      </p:sp>
      <p:sp>
        <p:nvSpPr>
          <p:cNvPr id="18" name="文本框 17">
            <a:extLst>
              <a:ext uri="{FF2B5EF4-FFF2-40B4-BE49-F238E27FC236}">
                <a16:creationId xmlns:a16="http://schemas.microsoft.com/office/drawing/2014/main" id="{9B5E52D4-FD35-D967-7618-62486A47CF4C}"/>
              </a:ext>
            </a:extLst>
          </p:cNvPr>
          <p:cNvSpPr txBox="1"/>
          <p:nvPr/>
        </p:nvSpPr>
        <p:spPr>
          <a:xfrm>
            <a:off x="18874320" y="7299189"/>
            <a:ext cx="4271714" cy="769441"/>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4400" dirty="0">
                <a:solidFill>
                  <a:schemeClr val="bg1"/>
                </a:solidFill>
                <a:latin typeface="Consolas" panose="020B0609020204030204" pitchFamily="49" charset="0"/>
              </a:rPr>
              <a:t>流动资产总计</a:t>
            </a:r>
            <a:endParaRPr lang="zh-CN" altLang="en-US" sz="4400" dirty="0"/>
          </a:p>
        </p:txBody>
      </p:sp>
      <p:sp>
        <p:nvSpPr>
          <p:cNvPr id="19" name="矩形: 圆角 18">
            <a:extLst>
              <a:ext uri="{FF2B5EF4-FFF2-40B4-BE49-F238E27FC236}">
                <a16:creationId xmlns:a16="http://schemas.microsoft.com/office/drawing/2014/main" id="{BC74FFE0-41FF-AB76-ED47-CB56EFE84711}"/>
              </a:ext>
            </a:extLst>
          </p:cNvPr>
          <p:cNvSpPr/>
          <p:nvPr/>
        </p:nvSpPr>
        <p:spPr>
          <a:xfrm>
            <a:off x="20040600" y="9901795"/>
            <a:ext cx="3420812" cy="1582700"/>
          </a:xfrm>
          <a:prstGeom prst="roundRect">
            <a:avLst/>
          </a:prstGeom>
          <a:solidFill>
            <a:schemeClr val="accent1">
              <a:lumMod val="60000"/>
              <a:lumOff val="40000"/>
            </a:schemeClr>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defTabSz="914400" latinLnBrk="1"/>
            <a:endParaRPr lang="zh-CN" altLang="en-US" sz="6000" b="1" dirty="0">
              <a:solidFill>
                <a:srgbClr val="FFFFFF"/>
              </a:solidFill>
            </a:endParaRPr>
          </a:p>
        </p:txBody>
      </p:sp>
      <p:sp>
        <p:nvSpPr>
          <p:cNvPr id="20" name="矩形: 圆角 19">
            <a:extLst>
              <a:ext uri="{FF2B5EF4-FFF2-40B4-BE49-F238E27FC236}">
                <a16:creationId xmlns:a16="http://schemas.microsoft.com/office/drawing/2014/main" id="{90F5AD1B-0C55-C282-9A05-F702C5FE95EB}"/>
              </a:ext>
            </a:extLst>
          </p:cNvPr>
          <p:cNvSpPr/>
          <p:nvPr/>
        </p:nvSpPr>
        <p:spPr>
          <a:xfrm>
            <a:off x="11986260" y="9843798"/>
            <a:ext cx="7406640" cy="1821803"/>
          </a:xfrm>
          <a:prstGeom prst="roundRect">
            <a:avLst/>
          </a:prstGeom>
          <a:solidFill>
            <a:schemeClr val="accent1">
              <a:lumMod val="60000"/>
              <a:lumOff val="40000"/>
            </a:schemeClr>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defTabSz="914400" latinLnBrk="1"/>
            <a:endParaRPr lang="zh-CN" altLang="en-US" sz="6000" b="1" dirty="0">
              <a:solidFill>
                <a:srgbClr val="FFFFFF"/>
              </a:solidFill>
            </a:endParaRPr>
          </a:p>
        </p:txBody>
      </p:sp>
      <p:sp>
        <p:nvSpPr>
          <p:cNvPr id="21" name="文本框 20">
            <a:extLst>
              <a:ext uri="{FF2B5EF4-FFF2-40B4-BE49-F238E27FC236}">
                <a16:creationId xmlns:a16="http://schemas.microsoft.com/office/drawing/2014/main" id="{84E2EB98-41FB-9060-8401-C76CB8D915FE}"/>
              </a:ext>
            </a:extLst>
          </p:cNvPr>
          <p:cNvSpPr txBox="1"/>
          <p:nvPr/>
        </p:nvSpPr>
        <p:spPr>
          <a:xfrm>
            <a:off x="12070080" y="10154536"/>
            <a:ext cx="7239000" cy="1077218"/>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en-US" altLang="zh-CN" sz="3200" dirty="0">
                <a:solidFill>
                  <a:schemeClr val="bg1"/>
                </a:solidFill>
                <a:latin typeface="Consolas" panose="020B0609020204030204" pitchFamily="49" charset="0"/>
              </a:rPr>
              <a:t>2019</a:t>
            </a:r>
            <a:r>
              <a:rPr lang="zh-CN" altLang="en-US" sz="3200" dirty="0">
                <a:solidFill>
                  <a:schemeClr val="bg1"/>
                </a:solidFill>
                <a:latin typeface="Consolas" panose="020B0609020204030204" pitchFamily="49" charset="0"/>
              </a:rPr>
              <a:t>年浙江东方金融控股集团股份有限公司应付账款和应收账款分别是多少元</a:t>
            </a:r>
            <a:endParaRPr lang="zh-CN" altLang="en-US" sz="3200" b="0" dirty="0">
              <a:solidFill>
                <a:schemeClr val="bg1"/>
              </a:solidFill>
              <a:effectLst/>
              <a:latin typeface="Consolas" panose="020B0609020204030204" pitchFamily="49" charset="0"/>
            </a:endParaRPr>
          </a:p>
        </p:txBody>
      </p:sp>
      <p:sp>
        <p:nvSpPr>
          <p:cNvPr id="23" name="文本框 22">
            <a:extLst>
              <a:ext uri="{FF2B5EF4-FFF2-40B4-BE49-F238E27FC236}">
                <a16:creationId xmlns:a16="http://schemas.microsoft.com/office/drawing/2014/main" id="{9569A96B-CB1D-DEF5-0F1E-3B20AFD31667}"/>
              </a:ext>
            </a:extLst>
          </p:cNvPr>
          <p:cNvSpPr txBox="1"/>
          <p:nvPr/>
        </p:nvSpPr>
        <p:spPr>
          <a:xfrm>
            <a:off x="20192432" y="10151539"/>
            <a:ext cx="3117148" cy="120032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3600" dirty="0">
                <a:solidFill>
                  <a:schemeClr val="bg1"/>
                </a:solidFill>
                <a:latin typeface="Consolas" panose="020B0609020204030204" pitchFamily="49" charset="0"/>
              </a:rPr>
              <a:t>应付账款、</a:t>
            </a:r>
            <a:endParaRPr lang="en-US" altLang="zh-CN" sz="3600" dirty="0">
              <a:solidFill>
                <a:schemeClr val="bg1"/>
              </a:solidFill>
              <a:latin typeface="Consolas" panose="020B0609020204030204" pitchFamily="49" charset="0"/>
            </a:endParaRPr>
          </a:p>
          <a:p>
            <a:r>
              <a:rPr lang="zh-CN" altLang="en-US" sz="3600" dirty="0">
                <a:solidFill>
                  <a:schemeClr val="bg1"/>
                </a:solidFill>
                <a:latin typeface="Consolas" panose="020B0609020204030204" pitchFamily="49" charset="0"/>
              </a:rPr>
              <a:t>应收账款</a:t>
            </a:r>
            <a:endParaRPr lang="zh-CN" altLang="en-US" sz="3600" dirty="0"/>
          </a:p>
        </p:txBody>
      </p:sp>
      <p:grpSp>
        <p:nvGrpSpPr>
          <p:cNvPr id="42" name="组合 41">
            <a:extLst>
              <a:ext uri="{FF2B5EF4-FFF2-40B4-BE49-F238E27FC236}">
                <a16:creationId xmlns:a16="http://schemas.microsoft.com/office/drawing/2014/main" id="{B4C5D70B-D9EE-66DA-AC00-9CB525EA8293}"/>
              </a:ext>
            </a:extLst>
          </p:cNvPr>
          <p:cNvGrpSpPr/>
          <p:nvPr/>
        </p:nvGrpSpPr>
        <p:grpSpPr>
          <a:xfrm>
            <a:off x="6093425" y="8321991"/>
            <a:ext cx="6277509" cy="3343610"/>
            <a:chOff x="6093425" y="8321991"/>
            <a:chExt cx="6277509" cy="3343610"/>
          </a:xfrm>
        </p:grpSpPr>
        <p:cxnSp>
          <p:nvCxnSpPr>
            <p:cNvPr id="30" name="直接连接符 29">
              <a:extLst>
                <a:ext uri="{FF2B5EF4-FFF2-40B4-BE49-F238E27FC236}">
                  <a16:creationId xmlns:a16="http://schemas.microsoft.com/office/drawing/2014/main" id="{B01967F7-4C16-A7F9-A645-45D6A0E047E6}"/>
                </a:ext>
              </a:extLst>
            </p:cNvPr>
            <p:cNvCxnSpPr>
              <a:cxnSpLocks/>
            </p:cNvCxnSpPr>
            <p:nvPr/>
          </p:nvCxnSpPr>
          <p:spPr>
            <a:xfrm>
              <a:off x="6093425" y="8321991"/>
              <a:ext cx="2799115" cy="3343610"/>
            </a:xfrm>
            <a:prstGeom prst="line">
              <a:avLst/>
            </a:prstGeom>
            <a:ln w="38100">
              <a:solidFill>
                <a:srgbClr val="45A4FC"/>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DE3B95ED-5177-9BA1-FFDF-B9B807AAE524}"/>
                </a:ext>
              </a:extLst>
            </p:cNvPr>
            <p:cNvCxnSpPr>
              <a:cxnSpLocks/>
            </p:cNvCxnSpPr>
            <p:nvPr/>
          </p:nvCxnSpPr>
          <p:spPr>
            <a:xfrm>
              <a:off x="8892540" y="11665601"/>
              <a:ext cx="3478394" cy="0"/>
            </a:xfrm>
            <a:prstGeom prst="line">
              <a:avLst/>
            </a:prstGeom>
            <a:ln w="38100">
              <a:solidFill>
                <a:srgbClr val="45A4FC"/>
              </a:solidFill>
            </a:ln>
          </p:spPr>
          <p:style>
            <a:lnRef idx="1">
              <a:schemeClr val="accent1"/>
            </a:lnRef>
            <a:fillRef idx="0">
              <a:schemeClr val="accent1"/>
            </a:fillRef>
            <a:effectRef idx="0">
              <a:schemeClr val="accent1"/>
            </a:effectRef>
            <a:fontRef idx="minor">
              <a:schemeClr val="tx1"/>
            </a:fontRef>
          </p:style>
        </p:cxnSp>
      </p:grpSp>
      <p:grpSp>
        <p:nvGrpSpPr>
          <p:cNvPr id="40" name="组合 39">
            <a:extLst>
              <a:ext uri="{FF2B5EF4-FFF2-40B4-BE49-F238E27FC236}">
                <a16:creationId xmlns:a16="http://schemas.microsoft.com/office/drawing/2014/main" id="{FD59DB71-7617-C008-AEEA-CB9B107BB0D4}"/>
              </a:ext>
            </a:extLst>
          </p:cNvPr>
          <p:cNvGrpSpPr/>
          <p:nvPr/>
        </p:nvGrpSpPr>
        <p:grpSpPr>
          <a:xfrm>
            <a:off x="7580451" y="5704500"/>
            <a:ext cx="5285460" cy="696300"/>
            <a:chOff x="7580451" y="5704500"/>
            <a:chExt cx="5285460" cy="696300"/>
          </a:xfrm>
        </p:grpSpPr>
        <p:cxnSp>
          <p:nvCxnSpPr>
            <p:cNvPr id="34" name="直接连接符 33">
              <a:extLst>
                <a:ext uri="{FF2B5EF4-FFF2-40B4-BE49-F238E27FC236}">
                  <a16:creationId xmlns:a16="http://schemas.microsoft.com/office/drawing/2014/main" id="{E6FB75B1-D54B-5C1F-D484-AF5126EED627}"/>
                </a:ext>
              </a:extLst>
            </p:cNvPr>
            <p:cNvCxnSpPr>
              <a:cxnSpLocks/>
            </p:cNvCxnSpPr>
            <p:nvPr/>
          </p:nvCxnSpPr>
          <p:spPr>
            <a:xfrm flipV="1">
              <a:off x="7580451" y="5704500"/>
              <a:ext cx="1807066" cy="696300"/>
            </a:xfrm>
            <a:prstGeom prst="line">
              <a:avLst/>
            </a:prstGeom>
            <a:ln w="38100">
              <a:solidFill>
                <a:srgbClr val="45A4FC"/>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A0DB817A-F5E8-780C-418C-764AD13687DD}"/>
                </a:ext>
              </a:extLst>
            </p:cNvPr>
            <p:cNvCxnSpPr>
              <a:cxnSpLocks/>
            </p:cNvCxnSpPr>
            <p:nvPr/>
          </p:nvCxnSpPr>
          <p:spPr>
            <a:xfrm>
              <a:off x="9387517" y="5704501"/>
              <a:ext cx="3478394" cy="0"/>
            </a:xfrm>
            <a:prstGeom prst="line">
              <a:avLst/>
            </a:prstGeom>
            <a:ln w="38100">
              <a:solidFill>
                <a:srgbClr val="45A4FC"/>
              </a:solidFill>
            </a:ln>
          </p:spPr>
          <p:style>
            <a:lnRef idx="1">
              <a:schemeClr val="accent1"/>
            </a:lnRef>
            <a:fillRef idx="0">
              <a:schemeClr val="accent1"/>
            </a:fillRef>
            <a:effectRef idx="0">
              <a:schemeClr val="accent1"/>
            </a:effectRef>
            <a:fontRef idx="minor">
              <a:schemeClr val="tx1"/>
            </a:fontRef>
          </p:style>
        </p:cxnSp>
      </p:grpSp>
      <p:sp>
        <p:nvSpPr>
          <p:cNvPr id="43" name="文本框 42">
            <a:extLst>
              <a:ext uri="{FF2B5EF4-FFF2-40B4-BE49-F238E27FC236}">
                <a16:creationId xmlns:a16="http://schemas.microsoft.com/office/drawing/2014/main" id="{1BE52100-4FA4-3E26-44B2-E6B3B4CBD8AB}"/>
              </a:ext>
            </a:extLst>
          </p:cNvPr>
          <p:cNvSpPr txBox="1"/>
          <p:nvPr/>
        </p:nvSpPr>
        <p:spPr>
          <a:xfrm>
            <a:off x="8917237" y="5005993"/>
            <a:ext cx="3478394" cy="6565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600" dirty="0"/>
              <a:t>单属性抽取</a:t>
            </a:r>
            <a:endParaRPr kumimoji="0" lang="zh-CN" altLang="en-US" sz="3600" b="0" i="0" u="none" strike="noStrike" cap="none" spc="0" normalizeH="0" baseline="0" dirty="0">
              <a:ln>
                <a:noFill/>
              </a:ln>
              <a:solidFill>
                <a:srgbClr val="000000"/>
              </a:solidFill>
              <a:effectLst/>
              <a:uFillTx/>
              <a:latin typeface="+mj-lt"/>
              <a:ea typeface="+mj-ea"/>
              <a:cs typeface="+mj-cs"/>
              <a:sym typeface="Alibaba PuHuiTi 2 55 Regular"/>
            </a:endParaRPr>
          </a:p>
        </p:txBody>
      </p:sp>
      <p:sp>
        <p:nvSpPr>
          <p:cNvPr id="44" name="文本框 43">
            <a:extLst>
              <a:ext uri="{FF2B5EF4-FFF2-40B4-BE49-F238E27FC236}">
                <a16:creationId xmlns:a16="http://schemas.microsoft.com/office/drawing/2014/main" id="{4F03132D-E999-30C6-E9B2-0999D50244B5}"/>
              </a:ext>
            </a:extLst>
          </p:cNvPr>
          <p:cNvSpPr txBox="1"/>
          <p:nvPr/>
        </p:nvSpPr>
        <p:spPr>
          <a:xfrm>
            <a:off x="9289496" y="7993696"/>
            <a:ext cx="1203392" cy="6565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dirty="0">
                <a:ln>
                  <a:noFill/>
                </a:ln>
                <a:solidFill>
                  <a:srgbClr val="000000"/>
                </a:solidFill>
                <a:effectLst/>
                <a:uFillTx/>
                <a:latin typeface="+mj-lt"/>
                <a:ea typeface="+mj-ea"/>
                <a:cs typeface="+mj-cs"/>
                <a:sym typeface="Alibaba PuHuiTi 2 55 Regular"/>
              </a:rPr>
              <a:t>消歧</a:t>
            </a:r>
          </a:p>
        </p:txBody>
      </p:sp>
      <p:sp>
        <p:nvSpPr>
          <p:cNvPr id="45" name="文本框 44">
            <a:extLst>
              <a:ext uri="{FF2B5EF4-FFF2-40B4-BE49-F238E27FC236}">
                <a16:creationId xmlns:a16="http://schemas.microsoft.com/office/drawing/2014/main" id="{7BF70E13-592B-6591-38C4-96FA9A9CA243}"/>
              </a:ext>
            </a:extLst>
          </p:cNvPr>
          <p:cNvSpPr txBox="1"/>
          <p:nvPr/>
        </p:nvSpPr>
        <p:spPr>
          <a:xfrm>
            <a:off x="8892540" y="10935260"/>
            <a:ext cx="3478394" cy="6565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600" dirty="0"/>
              <a:t>多属性抽取</a:t>
            </a:r>
            <a:endParaRPr kumimoji="0" lang="zh-CN" altLang="en-US" sz="3600" b="0" i="0" u="none" strike="noStrike" cap="none" spc="0" normalizeH="0" baseline="0" dirty="0">
              <a:ln>
                <a:noFill/>
              </a:ln>
              <a:solidFill>
                <a:srgbClr val="000000"/>
              </a:solidFill>
              <a:effectLst/>
              <a:uFillTx/>
              <a:latin typeface="+mj-lt"/>
              <a:ea typeface="+mj-ea"/>
              <a:cs typeface="+mj-cs"/>
              <a:sym typeface="Alibaba PuHuiTi 2 55 Regular"/>
            </a:endParaRPr>
          </a:p>
        </p:txBody>
      </p:sp>
    </p:spTree>
    <p:extLst>
      <p:ext uri="{BB962C8B-B14F-4D97-AF65-F5344CB8AC3E}">
        <p14:creationId xmlns:p14="http://schemas.microsoft.com/office/powerpoint/2010/main" val="7572593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2C8AE2-972D-3D04-0702-1B84B16C5314}"/>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lvl="0" algn="l"/>
            <a:r>
              <a:rPr kumimoji="0" lang="zh-CN" altLang="en-US" sz="6000" b="1" i="0" u="none" strike="noStrike" kern="0" cap="none" spc="0" normalizeH="0" baseline="0" noProof="0" dirty="0">
                <a:ln>
                  <a:noFill/>
                </a:ln>
                <a:solidFill>
                  <a:srgbClr val="373737"/>
                </a:solidFill>
                <a:effectLst/>
                <a:uLnTx/>
                <a:uFillTx/>
                <a:latin typeface="Alibaba PuHuiTi 2 55 Regular"/>
                <a:ea typeface="+mj-ea"/>
                <a:cs typeface="+mj-cs"/>
                <a:sym typeface="Alibaba PuHuiTi 2 55 Regular"/>
              </a:rPr>
              <a:t>问题处理</a:t>
            </a:r>
            <a:r>
              <a:rPr lang="zh-CN" altLang="en-US" sz="6000" b="1" dirty="0">
                <a:solidFill>
                  <a:srgbClr val="373737"/>
                </a:solidFill>
              </a:rPr>
              <a:t>模块</a:t>
            </a:r>
            <a:endParaRPr kumimoji="0" lang="zh-CN" altLang="en-US" sz="6000" b="1" i="0" u="none" strike="noStrike" kern="0" cap="none" spc="0" normalizeH="0" baseline="0" noProof="0" dirty="0">
              <a:ln>
                <a:noFill/>
              </a:ln>
              <a:solidFill>
                <a:srgbClr val="373737"/>
              </a:solidFill>
              <a:effectLst/>
              <a:uLnTx/>
              <a:uFillTx/>
              <a:latin typeface="Alibaba PuHuiTi 2 55 Regular"/>
              <a:ea typeface="+mj-ea"/>
              <a:cs typeface="+mj-cs"/>
              <a:sym typeface="Alibaba PuHuiTi 2 55 Regular"/>
            </a:endParaRPr>
          </a:p>
        </p:txBody>
      </p:sp>
      <p:sp>
        <p:nvSpPr>
          <p:cNvPr id="22" name="椭圆 21">
            <a:extLst>
              <a:ext uri="{FF2B5EF4-FFF2-40B4-BE49-F238E27FC236}">
                <a16:creationId xmlns:a16="http://schemas.microsoft.com/office/drawing/2014/main" id="{9A94E2E5-F852-9FAD-67FE-F5FF063EF409}"/>
              </a:ext>
            </a:extLst>
          </p:cNvPr>
          <p:cNvSpPr/>
          <p:nvPr/>
        </p:nvSpPr>
        <p:spPr>
          <a:xfrm>
            <a:off x="10386052" y="2117936"/>
            <a:ext cx="3597922" cy="3597922"/>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lvl="0" defTabSz="914400" latinLnBrk="1">
              <a:defRPr/>
            </a:pPr>
            <a:r>
              <a:rPr lang="en-US" altLang="zh-CN" sz="6000" b="1" dirty="0">
                <a:solidFill>
                  <a:srgbClr val="FFFFFF"/>
                </a:solidFill>
              </a:rPr>
              <a:t>SQL</a:t>
            </a:r>
          </a:p>
          <a:p>
            <a:pPr defTabSz="914400" latinLnBrk="1"/>
            <a:r>
              <a:rPr lang="zh-CN" altLang="en-US" sz="4800" b="1" dirty="0">
                <a:solidFill>
                  <a:srgbClr val="FFFFFF"/>
                </a:solidFill>
              </a:rPr>
              <a:t>语句</a:t>
            </a:r>
            <a:endPar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endParaRPr>
          </a:p>
        </p:txBody>
      </p:sp>
      <p:sp>
        <p:nvSpPr>
          <p:cNvPr id="24" name="椭圆 23">
            <a:extLst>
              <a:ext uri="{FF2B5EF4-FFF2-40B4-BE49-F238E27FC236}">
                <a16:creationId xmlns:a16="http://schemas.microsoft.com/office/drawing/2014/main" id="{D0B485B3-E946-ECF4-C3D3-68440EF2177F}"/>
              </a:ext>
            </a:extLst>
          </p:cNvPr>
          <p:cNvSpPr/>
          <p:nvPr/>
        </p:nvSpPr>
        <p:spPr>
          <a:xfrm>
            <a:off x="14433488" y="4093814"/>
            <a:ext cx="5528371" cy="5528371"/>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rPr>
              <a:t>回答</a:t>
            </a:r>
            <a:endParaRPr kumimoji="0" lang="en-US" altLang="zh-CN" sz="60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rPr>
              <a:t>模板</a:t>
            </a:r>
          </a:p>
        </p:txBody>
      </p:sp>
      <p:sp>
        <p:nvSpPr>
          <p:cNvPr id="25" name="椭圆 24">
            <a:extLst>
              <a:ext uri="{FF2B5EF4-FFF2-40B4-BE49-F238E27FC236}">
                <a16:creationId xmlns:a16="http://schemas.microsoft.com/office/drawing/2014/main" id="{EFBAAAC4-79D8-566C-9C9F-69AB29F4BB2B}"/>
              </a:ext>
            </a:extLst>
          </p:cNvPr>
          <p:cNvSpPr/>
          <p:nvPr/>
        </p:nvSpPr>
        <p:spPr>
          <a:xfrm>
            <a:off x="14415284" y="10231200"/>
            <a:ext cx="2517562" cy="2517562"/>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noFill/>
                </a:ln>
                <a:solidFill>
                  <a:srgbClr val="FFFFFF"/>
                </a:solidFill>
                <a:effectLst/>
                <a:uLnTx/>
                <a:uFillTx/>
                <a:latin typeface="Alibaba PuHuiTi 2 55 Regular"/>
                <a:sym typeface="Alibaba PuHuiTi 2 55 Regular"/>
              </a:rPr>
              <a:t>问题</a:t>
            </a:r>
            <a:endParaRPr kumimoji="0" lang="en-US" altLang="zh-CN" sz="44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noFill/>
                </a:ln>
                <a:solidFill>
                  <a:srgbClr val="FFFFFF"/>
                </a:solidFill>
                <a:effectLst/>
                <a:uLnTx/>
                <a:uFillTx/>
                <a:latin typeface="Alibaba PuHuiTi 2 55 Regular"/>
                <a:sym typeface="Alibaba PuHuiTi 2 55 Regular"/>
              </a:rPr>
              <a:t>类型</a:t>
            </a:r>
          </a:p>
        </p:txBody>
      </p:sp>
      <p:sp>
        <p:nvSpPr>
          <p:cNvPr id="27" name="椭圆 26">
            <a:extLst>
              <a:ext uri="{FF2B5EF4-FFF2-40B4-BE49-F238E27FC236}">
                <a16:creationId xmlns:a16="http://schemas.microsoft.com/office/drawing/2014/main" id="{C659C04C-26D6-B7F8-5458-F3E1FD95FECD}"/>
              </a:ext>
            </a:extLst>
          </p:cNvPr>
          <p:cNvSpPr/>
          <p:nvPr/>
        </p:nvSpPr>
        <p:spPr>
          <a:xfrm>
            <a:off x="5705578" y="8792650"/>
            <a:ext cx="4297075" cy="4297075"/>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rPr>
              <a:t>年报</a:t>
            </a:r>
            <a:endParaRPr kumimoji="0" lang="en-US" altLang="zh-CN" sz="60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srgbClr val="FFFFFF"/>
                </a:solidFill>
                <a:effectLst/>
                <a:uLnTx/>
                <a:uFillTx/>
                <a:latin typeface="Alibaba PuHuiTi 2 55 Regular"/>
                <a:sym typeface="Alibaba PuHuiTi 2 55 Regular"/>
              </a:rPr>
              <a:t>定位信息</a:t>
            </a:r>
          </a:p>
        </p:txBody>
      </p:sp>
      <p:sp>
        <p:nvSpPr>
          <p:cNvPr id="29" name="椭圆 28">
            <a:extLst>
              <a:ext uri="{FF2B5EF4-FFF2-40B4-BE49-F238E27FC236}">
                <a16:creationId xmlns:a16="http://schemas.microsoft.com/office/drawing/2014/main" id="{38D1BB63-74A7-F8E3-43A6-2EE23DAFAF13}"/>
              </a:ext>
            </a:extLst>
          </p:cNvPr>
          <p:cNvSpPr/>
          <p:nvPr/>
        </p:nvSpPr>
        <p:spPr>
          <a:xfrm>
            <a:off x="4211157" y="2997491"/>
            <a:ext cx="5436734" cy="5436734"/>
          </a:xfrm>
          <a:prstGeom prst="ellipse">
            <a:avLst/>
          </a:prstGeom>
          <a:solidFill>
            <a:schemeClr val="accent1">
              <a:lumMod val="60000"/>
              <a:lumOff val="40000"/>
            </a:schemeClr>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lang="zh-CN" altLang="en-US" sz="6000" b="1" dirty="0">
                <a:solidFill>
                  <a:srgbClr val="FFFFFF"/>
                </a:solidFill>
              </a:rPr>
              <a:t>关键词</a:t>
            </a:r>
            <a:endParaRPr kumimoji="0" lang="en-US" altLang="zh-CN" sz="6000" b="1" i="0" u="none" strike="noStrike" kern="0" cap="none" spc="0" normalizeH="0" baseline="0" noProof="0" dirty="0">
              <a:ln>
                <a:noFill/>
              </a:ln>
              <a:solidFill>
                <a:srgbClr val="FFFFFF"/>
              </a:solidFill>
              <a:effectLst/>
              <a:uLnTx/>
              <a:uFillTx/>
              <a:latin typeface="Alibaba PuHuiTi 2 55 Regular"/>
              <a:sym typeface="Alibaba PuHuiTi 2 55 Regular"/>
            </a:endParaRPr>
          </a:p>
        </p:txBody>
      </p:sp>
    </p:spTree>
    <p:extLst>
      <p:ext uri="{BB962C8B-B14F-4D97-AF65-F5344CB8AC3E}">
        <p14:creationId xmlns:p14="http://schemas.microsoft.com/office/powerpoint/2010/main" val="1273733556"/>
      </p:ext>
    </p:extLst>
  </p:cSld>
  <p:clrMapOvr>
    <a:masterClrMapping/>
  </p:clrMapOvr>
  <mc:AlternateContent xmlns:mc="http://schemas.openxmlformats.org/markup-compatibility/2006" xmlns:p159="http://schemas.microsoft.com/office/powerpoint/2015/09/main">
    <mc:Choice Requires="p159">
      <p:transition spd="slow" advClick="0" advTm="10">
        <p159:morph option="byObject"/>
      </p:transition>
    </mc:Choice>
    <mc:Fallback xmlns="">
      <p:transition spd="slow" advClick="0" advTm="1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2C8AE2-972D-3D04-0702-1B84B16C5314}"/>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lvl="0" algn="l"/>
            <a:r>
              <a:rPr kumimoji="0" lang="zh-CN" altLang="en-US" sz="6000" b="1" i="0" u="none" strike="noStrike" kern="0" cap="none" spc="0" normalizeH="0" baseline="0" noProof="0" dirty="0">
                <a:ln>
                  <a:noFill/>
                </a:ln>
                <a:solidFill>
                  <a:srgbClr val="373737"/>
                </a:solidFill>
                <a:effectLst/>
                <a:uLnTx/>
                <a:uFillTx/>
                <a:latin typeface="Alibaba PuHuiTi 2 55 Regular"/>
                <a:ea typeface="+mj-ea"/>
                <a:cs typeface="+mj-cs"/>
                <a:sym typeface="Alibaba PuHuiTi 2 55 Regular"/>
              </a:rPr>
              <a:t>问题处理</a:t>
            </a:r>
            <a:r>
              <a:rPr lang="zh-CN" altLang="en-US" sz="6000" b="1" dirty="0">
                <a:solidFill>
                  <a:srgbClr val="373737"/>
                </a:solidFill>
              </a:rPr>
              <a:t>模块</a:t>
            </a:r>
            <a:endParaRPr kumimoji="0" lang="zh-CN" altLang="en-US" sz="6000" b="1" i="0" u="none" strike="noStrike" kern="0" cap="none" spc="0" normalizeH="0" baseline="0" noProof="0" dirty="0">
              <a:ln>
                <a:noFill/>
              </a:ln>
              <a:solidFill>
                <a:srgbClr val="373737"/>
              </a:solidFill>
              <a:effectLst/>
              <a:uLnTx/>
              <a:uFillTx/>
              <a:latin typeface="Alibaba PuHuiTi 2 55 Regular"/>
              <a:ea typeface="+mj-ea"/>
              <a:cs typeface="+mj-cs"/>
              <a:sym typeface="Alibaba PuHuiTi 2 55 Regular"/>
            </a:endParaRPr>
          </a:p>
        </p:txBody>
      </p:sp>
      <p:sp>
        <p:nvSpPr>
          <p:cNvPr id="27" name="椭圆 26">
            <a:extLst>
              <a:ext uri="{FF2B5EF4-FFF2-40B4-BE49-F238E27FC236}">
                <a16:creationId xmlns:a16="http://schemas.microsoft.com/office/drawing/2014/main" id="{C659C04C-26D6-B7F8-5458-F3E1FD95FECD}"/>
              </a:ext>
            </a:extLst>
          </p:cNvPr>
          <p:cNvSpPr/>
          <p:nvPr/>
        </p:nvSpPr>
        <p:spPr>
          <a:xfrm>
            <a:off x="4052788" y="3077650"/>
            <a:ext cx="4297075" cy="4297075"/>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rPr>
              <a:t>年报</a:t>
            </a:r>
            <a:endParaRPr kumimoji="0" lang="en-US" altLang="zh-CN" sz="60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srgbClr val="FFFFFF"/>
                </a:solidFill>
                <a:effectLst/>
                <a:uLnTx/>
                <a:uFillTx/>
                <a:latin typeface="Alibaba PuHuiTi 2 55 Regular"/>
                <a:sym typeface="Alibaba PuHuiTi 2 55 Regular"/>
              </a:rPr>
              <a:t>定位信息</a:t>
            </a:r>
          </a:p>
        </p:txBody>
      </p:sp>
      <p:sp>
        <p:nvSpPr>
          <p:cNvPr id="6" name="矩形: 圆角 5">
            <a:extLst>
              <a:ext uri="{FF2B5EF4-FFF2-40B4-BE49-F238E27FC236}">
                <a16:creationId xmlns:a16="http://schemas.microsoft.com/office/drawing/2014/main" id="{E1D59ACB-6C3A-14CC-9AC2-5FFAFA7D007C}"/>
              </a:ext>
            </a:extLst>
          </p:cNvPr>
          <p:cNvSpPr/>
          <p:nvPr/>
        </p:nvSpPr>
        <p:spPr>
          <a:xfrm>
            <a:off x="1632682" y="7704020"/>
            <a:ext cx="2786918" cy="1025922"/>
          </a:xfrm>
          <a:prstGeom prst="roundRect">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defTabSz="914400" latinLnBrk="1"/>
            <a:r>
              <a:rPr lang="zh-CN" altLang="en-US" sz="4000" b="1" dirty="0">
                <a:solidFill>
                  <a:srgbClr val="FFFFFF"/>
                </a:solidFill>
                <a:latin typeface="Alibaba PuHuiTi 2 55 Regular"/>
              </a:rPr>
              <a:t>公司名</a:t>
            </a:r>
          </a:p>
        </p:txBody>
      </p:sp>
      <p:sp>
        <p:nvSpPr>
          <p:cNvPr id="7" name="矩形: 圆角 6">
            <a:extLst>
              <a:ext uri="{FF2B5EF4-FFF2-40B4-BE49-F238E27FC236}">
                <a16:creationId xmlns:a16="http://schemas.microsoft.com/office/drawing/2014/main" id="{9F0BEAFA-0A02-C265-2FCC-5C61C6D4E7C5}"/>
              </a:ext>
            </a:extLst>
          </p:cNvPr>
          <p:cNvSpPr/>
          <p:nvPr/>
        </p:nvSpPr>
        <p:spPr>
          <a:xfrm>
            <a:off x="7865842" y="7690069"/>
            <a:ext cx="2786918" cy="1025922"/>
          </a:xfrm>
          <a:prstGeom prst="roundRect">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defTabSz="914400" latinLnBrk="1"/>
            <a:r>
              <a:rPr lang="zh-CN" altLang="en-US" sz="4000" b="1" dirty="0">
                <a:solidFill>
                  <a:srgbClr val="FFFFFF"/>
                </a:solidFill>
                <a:latin typeface="Alibaba PuHuiTi 2 55 Regular"/>
              </a:rPr>
              <a:t>年份</a:t>
            </a:r>
          </a:p>
        </p:txBody>
      </p:sp>
      <p:sp>
        <p:nvSpPr>
          <p:cNvPr id="9" name="矩形: 圆角 8">
            <a:extLst>
              <a:ext uri="{FF2B5EF4-FFF2-40B4-BE49-F238E27FC236}">
                <a16:creationId xmlns:a16="http://schemas.microsoft.com/office/drawing/2014/main" id="{EBD7B977-F7B8-BC70-F859-9926639EE66B}"/>
              </a:ext>
            </a:extLst>
          </p:cNvPr>
          <p:cNvSpPr/>
          <p:nvPr/>
        </p:nvSpPr>
        <p:spPr>
          <a:xfrm>
            <a:off x="4124698" y="10638350"/>
            <a:ext cx="4153254" cy="1025922"/>
          </a:xfrm>
          <a:prstGeom prst="roundRect">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defTabSz="914400" latinLnBrk="1"/>
            <a:r>
              <a:rPr lang="zh-CN" altLang="en-US" sz="4000" b="1" dirty="0">
                <a:solidFill>
                  <a:srgbClr val="FFFFFF"/>
                </a:solidFill>
                <a:latin typeface="Alibaba PuHuiTi 2 55 Regular"/>
              </a:rPr>
              <a:t>唯一的年报文件</a:t>
            </a:r>
          </a:p>
        </p:txBody>
      </p:sp>
      <p:sp>
        <p:nvSpPr>
          <p:cNvPr id="16" name="箭头: 虚尾 15">
            <a:extLst>
              <a:ext uri="{FF2B5EF4-FFF2-40B4-BE49-F238E27FC236}">
                <a16:creationId xmlns:a16="http://schemas.microsoft.com/office/drawing/2014/main" id="{C77947CE-3887-8ED2-B470-E36CB8226B9C}"/>
              </a:ext>
            </a:extLst>
          </p:cNvPr>
          <p:cNvSpPr/>
          <p:nvPr/>
        </p:nvSpPr>
        <p:spPr>
          <a:xfrm rot="5400000">
            <a:off x="5547206" y="9396524"/>
            <a:ext cx="1308236" cy="803189"/>
          </a:xfrm>
          <a:prstGeom prst="stripedRightArrow">
            <a:avLst>
              <a:gd name="adj1" fmla="val 50000"/>
              <a:gd name="adj2" fmla="val 44308"/>
            </a:avLst>
          </a:prstGeom>
          <a:solidFill>
            <a:srgbClr val="45A4FC"/>
          </a:solidFill>
          <a:ln w="25400" cap="flat">
            <a:no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19" name="文本框 18">
            <a:extLst>
              <a:ext uri="{FF2B5EF4-FFF2-40B4-BE49-F238E27FC236}">
                <a16:creationId xmlns:a16="http://schemas.microsoft.com/office/drawing/2014/main" id="{A4E39EC9-1D0D-5C2E-5AAA-7DC146F0D34E}"/>
              </a:ext>
            </a:extLst>
          </p:cNvPr>
          <p:cNvSpPr txBox="1"/>
          <p:nvPr/>
        </p:nvSpPr>
        <p:spPr>
          <a:xfrm>
            <a:off x="12535479" y="4082322"/>
            <a:ext cx="10507401" cy="1481816"/>
          </a:xfrm>
          <a:prstGeom prst="rect">
            <a:avLst/>
          </a:prstGeom>
          <a:solidFill>
            <a:srgbClr val="EEEEEE"/>
          </a:solidFill>
          <a:ln w="12700" cap="flat">
            <a:solidFill>
              <a:schemeClr val="bg1">
                <a:lumMod val="65000"/>
              </a:schemeClr>
            </a:solidFill>
            <a:miter lim="400000"/>
          </a:ln>
          <a:effectLst>
            <a:outerShdw blurRad="50800" dist="38100" dir="2700000" algn="tl" rotWithShape="0">
              <a:prstClr val="black">
                <a:alpha val="40000"/>
              </a:prstClr>
            </a:outerShdw>
          </a:effectLst>
        </p:spPr>
        <p:style>
          <a:lnRef idx="0">
            <a:srgbClr val="FFFFFF"/>
          </a:lnRef>
          <a:fillRef idx="0">
            <a:srgbClr val="FFFFFF"/>
          </a:fillRef>
          <a:effectRef idx="0">
            <a:srgbClr val="FFFFFF"/>
          </a:effectRef>
          <a:fontRef idx="none"/>
        </p:style>
        <p:txBody>
          <a:bodyPr wrap="square">
            <a:spAutoFit/>
          </a:bodyPr>
          <a:lstStyle/>
          <a:p>
            <a:pPr algn="l">
              <a:lnSpc>
                <a:spcPct val="150000"/>
              </a:lnSpc>
            </a:pPr>
            <a:r>
              <a:rPr lang="zh-CN" altLang="en-US" sz="3200" b="1" dirty="0">
                <a:solidFill>
                  <a:srgbClr val="373737"/>
                </a:solidFill>
                <a:latin typeface="Arial" panose="020B0604020202020204" pitchFamily="34" charset="0"/>
                <a:cs typeface="Arial" panose="020B0604020202020204" pitchFamily="34" charset="0"/>
              </a:rPr>
              <a:t>输入问题：</a:t>
            </a:r>
            <a:r>
              <a:rPr lang="zh-CN" altLang="en-US" sz="3200" dirty="0">
                <a:solidFill>
                  <a:schemeClr val="tx1"/>
                </a:solidFill>
                <a:latin typeface="Arial" panose="020B0604020202020204" pitchFamily="34" charset="0"/>
                <a:cs typeface="Arial" panose="020B0604020202020204" pitchFamily="34" charset="0"/>
              </a:rPr>
              <a:t>请帮我查一下，在</a:t>
            </a:r>
            <a:r>
              <a:rPr lang="en-US" altLang="zh-CN" sz="3200" dirty="0">
                <a:solidFill>
                  <a:schemeClr val="tx1"/>
                </a:solidFill>
                <a:latin typeface="Arial" panose="020B0604020202020204" pitchFamily="34" charset="0"/>
                <a:cs typeface="Arial" panose="020B0604020202020204" pitchFamily="34" charset="0"/>
              </a:rPr>
              <a:t>2020</a:t>
            </a:r>
            <a:r>
              <a:rPr lang="zh-CN" altLang="en-US" sz="3200" dirty="0">
                <a:solidFill>
                  <a:schemeClr val="tx1"/>
                </a:solidFill>
                <a:latin typeface="Arial" panose="020B0604020202020204" pitchFamily="34" charset="0"/>
                <a:cs typeface="Arial" panose="020B0604020202020204" pitchFamily="34" charset="0"/>
              </a:rPr>
              <a:t>年兴业皮革科技股份有限公司的货币资金额是多少，结果保留两位小数</a:t>
            </a:r>
            <a:r>
              <a:rPr lang="en-US" altLang="zh-CN" sz="3200" dirty="0">
                <a:solidFill>
                  <a:schemeClr val="tx1"/>
                </a:solidFill>
                <a:latin typeface="Arial" panose="020B0604020202020204" pitchFamily="34" charset="0"/>
                <a:cs typeface="Arial" panose="020B0604020202020204" pitchFamily="34" charset="0"/>
              </a:rPr>
              <a:t>.</a:t>
            </a:r>
          </a:p>
        </p:txBody>
      </p:sp>
      <p:sp>
        <p:nvSpPr>
          <p:cNvPr id="20" name="文本框 19">
            <a:extLst>
              <a:ext uri="{FF2B5EF4-FFF2-40B4-BE49-F238E27FC236}">
                <a16:creationId xmlns:a16="http://schemas.microsoft.com/office/drawing/2014/main" id="{F12B99F3-FBAB-39E7-F822-2D91A8762586}"/>
              </a:ext>
            </a:extLst>
          </p:cNvPr>
          <p:cNvSpPr txBox="1"/>
          <p:nvPr/>
        </p:nvSpPr>
        <p:spPr>
          <a:xfrm>
            <a:off x="12535479" y="7476073"/>
            <a:ext cx="4343400" cy="1481816"/>
          </a:xfrm>
          <a:prstGeom prst="rect">
            <a:avLst/>
          </a:prstGeom>
          <a:solidFill>
            <a:srgbClr val="EEEEEE"/>
          </a:solidFill>
          <a:ln w="12700" cap="flat">
            <a:solidFill>
              <a:schemeClr val="bg1">
                <a:lumMod val="65000"/>
              </a:schemeClr>
            </a:solidFill>
            <a:miter lim="400000"/>
          </a:ln>
          <a:effectLst>
            <a:outerShdw blurRad="50800" dist="38100" dir="2700000" algn="tl" rotWithShape="0">
              <a:prstClr val="black">
                <a:alpha val="40000"/>
              </a:prstClr>
            </a:outerShdw>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sz="3200" b="1" dirty="0">
                <a:solidFill>
                  <a:schemeClr val="tx1"/>
                </a:solidFill>
                <a:latin typeface="Arial" panose="020B0604020202020204" pitchFamily="34" charset="0"/>
                <a:cs typeface="Arial" panose="020B0604020202020204" pitchFamily="34" charset="0"/>
              </a:rPr>
              <a:t>公司名：</a:t>
            </a:r>
            <a:r>
              <a:rPr lang="zh-CN" altLang="en-US" sz="3200" dirty="0">
                <a:solidFill>
                  <a:schemeClr val="tx1"/>
                </a:solidFill>
                <a:latin typeface="Arial" panose="020B0604020202020204" pitchFamily="34" charset="0"/>
                <a:cs typeface="Arial" panose="020B0604020202020204" pitchFamily="34" charset="0"/>
              </a:rPr>
              <a:t>兴业皮革科技股份有限公司</a:t>
            </a:r>
            <a:endParaRPr lang="en-US" altLang="zh-CN" sz="3200" dirty="0">
              <a:solidFill>
                <a:schemeClr val="tx1"/>
              </a:solidFill>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6A0BCA00-BADD-FD06-3BFA-30C7A5D9A1FA}"/>
              </a:ext>
            </a:extLst>
          </p:cNvPr>
          <p:cNvSpPr txBox="1"/>
          <p:nvPr/>
        </p:nvSpPr>
        <p:spPr>
          <a:xfrm>
            <a:off x="18761598" y="7476074"/>
            <a:ext cx="4281282" cy="1448246"/>
          </a:xfrm>
          <a:prstGeom prst="rect">
            <a:avLst/>
          </a:prstGeom>
          <a:solidFill>
            <a:srgbClr val="EEEEEE"/>
          </a:solidFill>
          <a:ln w="12700" cap="flat">
            <a:solidFill>
              <a:schemeClr val="bg1">
                <a:lumMod val="65000"/>
              </a:schemeClr>
            </a:solidFill>
            <a:miter lim="400000"/>
          </a:ln>
          <a:effectLst>
            <a:outerShdw blurRad="50800" dist="38100" dir="2700000" algn="tl" rotWithShape="0">
              <a:prstClr val="black">
                <a:alpha val="40000"/>
              </a:prstClr>
            </a:outerShdw>
          </a:effectLst>
        </p:spPr>
        <p:style>
          <a:lnRef idx="0">
            <a:srgbClr val="FFFFFF"/>
          </a:lnRef>
          <a:fillRef idx="0">
            <a:srgbClr val="FFFFFF"/>
          </a:fillRef>
          <a:effectRef idx="0">
            <a:srgbClr val="FFFFFF"/>
          </a:effectRef>
          <a:fontRef idx="none"/>
        </p:style>
        <p:txBody>
          <a:bodyPr wrap="square">
            <a:spAutoFit/>
          </a:bodyPr>
          <a:lstStyle/>
          <a:p>
            <a:pPr>
              <a:lnSpc>
                <a:spcPct val="150000"/>
              </a:lnSpc>
            </a:pPr>
            <a:endParaRPr lang="en-US" altLang="zh-CN" sz="3200" dirty="0">
              <a:solidFill>
                <a:schemeClr val="tx1"/>
              </a:solidFill>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0BC0A360-D67B-0246-C75C-96A12DCAF831}"/>
              </a:ext>
            </a:extLst>
          </p:cNvPr>
          <p:cNvSpPr txBox="1"/>
          <p:nvPr/>
        </p:nvSpPr>
        <p:spPr>
          <a:xfrm>
            <a:off x="12535479" y="10587054"/>
            <a:ext cx="10507400" cy="1077218"/>
          </a:xfrm>
          <a:prstGeom prst="rect">
            <a:avLst/>
          </a:prstGeom>
          <a:solidFill>
            <a:srgbClr val="EEEEEE"/>
          </a:solidFill>
          <a:ln w="12700" cap="flat">
            <a:solidFill>
              <a:schemeClr val="bg1">
                <a:lumMod val="65000"/>
              </a:schemeClr>
            </a:solidFill>
            <a:miter lim="400000"/>
          </a:ln>
          <a:effectLst>
            <a:outerShdw blurRad="50800" dist="38100" dir="2700000" algn="tl" rotWithShape="0">
              <a:prstClr val="black">
                <a:alpha val="40000"/>
              </a:prstClr>
            </a:outerShdw>
          </a:effectLst>
        </p:spPr>
        <p:style>
          <a:lnRef idx="0">
            <a:srgbClr val="FFFFFF"/>
          </a:lnRef>
          <a:fillRef idx="0">
            <a:srgbClr val="FFFFFF"/>
          </a:fillRef>
          <a:effectRef idx="0">
            <a:srgbClr val="FFFFFF"/>
          </a:effectRef>
          <a:fontRef idx="none"/>
        </p:style>
        <p:txBody>
          <a:bodyPr wrap="square">
            <a:spAutoFit/>
          </a:bodyPr>
          <a:lstStyle/>
          <a:p>
            <a:r>
              <a:rPr lang="zh-CN" altLang="en-US" sz="3200" b="1" dirty="0">
                <a:solidFill>
                  <a:schemeClr val="tx1"/>
                </a:solidFill>
              </a:rPr>
              <a:t>年报文件：</a:t>
            </a:r>
            <a:r>
              <a:rPr lang="zh-CN" altLang="en-US" sz="3200" dirty="0">
                <a:solidFill>
                  <a:srgbClr val="E94D12"/>
                </a:solidFill>
              </a:rPr>
              <a:t>2021-04-20__兴业皮革科技股份有限公司__002674__兴业科技__2020年__年度报告</a:t>
            </a:r>
            <a:r>
              <a:rPr lang="en-US" altLang="zh-CN" sz="3200" dirty="0">
                <a:solidFill>
                  <a:srgbClr val="E94D12"/>
                </a:solidFill>
              </a:rPr>
              <a:t>.pdf</a:t>
            </a:r>
            <a:endParaRPr lang="zh-CN" altLang="en-US" sz="3200" dirty="0">
              <a:solidFill>
                <a:srgbClr val="E94D12"/>
              </a:solidFill>
            </a:endParaRPr>
          </a:p>
        </p:txBody>
      </p:sp>
      <p:sp>
        <p:nvSpPr>
          <p:cNvPr id="30" name="箭头: 虚尾 29">
            <a:extLst>
              <a:ext uri="{FF2B5EF4-FFF2-40B4-BE49-F238E27FC236}">
                <a16:creationId xmlns:a16="http://schemas.microsoft.com/office/drawing/2014/main" id="{F7F2A179-1892-C338-DE58-FAB55E814012}"/>
              </a:ext>
            </a:extLst>
          </p:cNvPr>
          <p:cNvSpPr/>
          <p:nvPr/>
        </p:nvSpPr>
        <p:spPr>
          <a:xfrm rot="5400000">
            <a:off x="17135060" y="9115518"/>
            <a:ext cx="1308236" cy="803189"/>
          </a:xfrm>
          <a:prstGeom prst="stripedRightArrow">
            <a:avLst>
              <a:gd name="adj1" fmla="val 50000"/>
              <a:gd name="adj2" fmla="val 44308"/>
            </a:avLst>
          </a:prstGeom>
          <a:solidFill>
            <a:srgbClr val="EEEEEE"/>
          </a:solidFill>
          <a:ln w="25400" cap="flat">
            <a:no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31" name="箭头: 虚尾 30">
            <a:extLst>
              <a:ext uri="{FF2B5EF4-FFF2-40B4-BE49-F238E27FC236}">
                <a16:creationId xmlns:a16="http://schemas.microsoft.com/office/drawing/2014/main" id="{C421F347-5EBC-0936-C85A-008400E1BC64}"/>
              </a:ext>
            </a:extLst>
          </p:cNvPr>
          <p:cNvSpPr/>
          <p:nvPr/>
        </p:nvSpPr>
        <p:spPr>
          <a:xfrm rot="5400000">
            <a:off x="17135059" y="6232485"/>
            <a:ext cx="1308236" cy="803189"/>
          </a:xfrm>
          <a:prstGeom prst="stripedRightArrow">
            <a:avLst>
              <a:gd name="adj1" fmla="val 50000"/>
              <a:gd name="adj2" fmla="val 44308"/>
            </a:avLst>
          </a:prstGeom>
          <a:solidFill>
            <a:srgbClr val="EEEEEE"/>
          </a:solidFill>
          <a:ln w="25400" cap="flat">
            <a:no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32" name="文本框 31">
            <a:extLst>
              <a:ext uri="{FF2B5EF4-FFF2-40B4-BE49-F238E27FC236}">
                <a16:creationId xmlns:a16="http://schemas.microsoft.com/office/drawing/2014/main" id="{6ECE85D0-DEB6-2E9F-81BD-497DB45FE3F0}"/>
              </a:ext>
            </a:extLst>
          </p:cNvPr>
          <p:cNvSpPr txBox="1"/>
          <p:nvPr/>
        </p:nvSpPr>
        <p:spPr>
          <a:xfrm>
            <a:off x="19085519" y="7919463"/>
            <a:ext cx="3665799"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b="1" dirty="0">
                <a:solidFill>
                  <a:schemeClr val="tx1"/>
                </a:solidFill>
                <a:latin typeface="Arial" panose="020B0604020202020204" pitchFamily="34" charset="0"/>
                <a:cs typeface="Arial" panose="020B0604020202020204" pitchFamily="34" charset="0"/>
              </a:rPr>
              <a:t>年份：</a:t>
            </a:r>
            <a:r>
              <a:rPr lang="en-US" altLang="zh-CN" sz="3200" dirty="0">
                <a:solidFill>
                  <a:schemeClr val="tx1"/>
                </a:solidFill>
                <a:latin typeface="Arial" panose="020B0604020202020204" pitchFamily="34" charset="0"/>
                <a:cs typeface="Arial" panose="020B0604020202020204" pitchFamily="34" charset="0"/>
              </a:rPr>
              <a:t>2020</a:t>
            </a:r>
            <a:endParaRPr lang="zh-CN" altLang="en-US" sz="3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5841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2C8AE2-972D-3D04-0702-1B84B16C5314}"/>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lvl="0" algn="l"/>
            <a:r>
              <a:rPr kumimoji="0" lang="zh-CN" altLang="en-US" sz="6000" b="1" i="0" u="none" strike="noStrike" kern="0" cap="none" spc="0" normalizeH="0" baseline="0" noProof="0" dirty="0">
                <a:ln>
                  <a:noFill/>
                </a:ln>
                <a:solidFill>
                  <a:srgbClr val="373737"/>
                </a:solidFill>
                <a:effectLst/>
                <a:uLnTx/>
                <a:uFillTx/>
                <a:latin typeface="Alibaba PuHuiTi 2 55 Regular"/>
                <a:ea typeface="+mj-ea"/>
                <a:cs typeface="+mj-cs"/>
                <a:sym typeface="Alibaba PuHuiTi 2 55 Regular"/>
              </a:rPr>
              <a:t>问题处理</a:t>
            </a:r>
            <a:r>
              <a:rPr lang="zh-CN" altLang="en-US" sz="6000" b="1" dirty="0">
                <a:solidFill>
                  <a:srgbClr val="373737"/>
                </a:solidFill>
              </a:rPr>
              <a:t>模块</a:t>
            </a:r>
            <a:endParaRPr kumimoji="0" lang="zh-CN" altLang="en-US" sz="6000" b="1" i="0" u="none" strike="noStrike" kern="0" cap="none" spc="0" normalizeH="0" baseline="0" noProof="0" dirty="0">
              <a:ln>
                <a:noFill/>
              </a:ln>
              <a:solidFill>
                <a:srgbClr val="373737"/>
              </a:solidFill>
              <a:effectLst/>
              <a:uLnTx/>
              <a:uFillTx/>
              <a:latin typeface="Alibaba PuHuiTi 2 55 Regular"/>
              <a:ea typeface="+mj-ea"/>
              <a:cs typeface="+mj-cs"/>
              <a:sym typeface="Alibaba PuHuiTi 2 55 Regular"/>
            </a:endParaRPr>
          </a:p>
        </p:txBody>
      </p:sp>
      <p:sp>
        <p:nvSpPr>
          <p:cNvPr id="22" name="椭圆 21">
            <a:extLst>
              <a:ext uri="{FF2B5EF4-FFF2-40B4-BE49-F238E27FC236}">
                <a16:creationId xmlns:a16="http://schemas.microsoft.com/office/drawing/2014/main" id="{9A94E2E5-F852-9FAD-67FE-F5FF063EF409}"/>
              </a:ext>
            </a:extLst>
          </p:cNvPr>
          <p:cNvSpPr/>
          <p:nvPr/>
        </p:nvSpPr>
        <p:spPr>
          <a:xfrm>
            <a:off x="10386052" y="2117936"/>
            <a:ext cx="3597922" cy="3597922"/>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lvl="0" defTabSz="914400" latinLnBrk="1">
              <a:defRPr/>
            </a:pPr>
            <a:r>
              <a:rPr lang="en-US" altLang="zh-CN" sz="6000" b="1" dirty="0">
                <a:solidFill>
                  <a:srgbClr val="FFFFFF"/>
                </a:solidFill>
              </a:rPr>
              <a:t>SQL</a:t>
            </a:r>
          </a:p>
          <a:p>
            <a:pPr defTabSz="914400" latinLnBrk="1"/>
            <a:r>
              <a:rPr lang="zh-CN" altLang="en-US" sz="4800" b="1" dirty="0">
                <a:solidFill>
                  <a:srgbClr val="FFFFFF"/>
                </a:solidFill>
              </a:rPr>
              <a:t>语句</a:t>
            </a:r>
            <a:endPar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endParaRPr>
          </a:p>
        </p:txBody>
      </p:sp>
      <p:sp>
        <p:nvSpPr>
          <p:cNvPr id="24" name="椭圆 23">
            <a:extLst>
              <a:ext uri="{FF2B5EF4-FFF2-40B4-BE49-F238E27FC236}">
                <a16:creationId xmlns:a16="http://schemas.microsoft.com/office/drawing/2014/main" id="{D0B485B3-E946-ECF4-C3D3-68440EF2177F}"/>
              </a:ext>
            </a:extLst>
          </p:cNvPr>
          <p:cNvSpPr/>
          <p:nvPr/>
        </p:nvSpPr>
        <p:spPr>
          <a:xfrm>
            <a:off x="14433488" y="4093814"/>
            <a:ext cx="5528371" cy="5528371"/>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rPr>
              <a:t>回答</a:t>
            </a:r>
            <a:endParaRPr kumimoji="0" lang="en-US" altLang="zh-CN" sz="60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rPr>
              <a:t>模板</a:t>
            </a:r>
          </a:p>
        </p:txBody>
      </p:sp>
      <p:sp>
        <p:nvSpPr>
          <p:cNvPr id="25" name="椭圆 24">
            <a:extLst>
              <a:ext uri="{FF2B5EF4-FFF2-40B4-BE49-F238E27FC236}">
                <a16:creationId xmlns:a16="http://schemas.microsoft.com/office/drawing/2014/main" id="{EFBAAAC4-79D8-566C-9C9F-69AB29F4BB2B}"/>
              </a:ext>
            </a:extLst>
          </p:cNvPr>
          <p:cNvSpPr/>
          <p:nvPr/>
        </p:nvSpPr>
        <p:spPr>
          <a:xfrm>
            <a:off x="14415284" y="10231200"/>
            <a:ext cx="2517562" cy="2517562"/>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noFill/>
                </a:ln>
                <a:solidFill>
                  <a:srgbClr val="FFFFFF"/>
                </a:solidFill>
                <a:effectLst/>
                <a:uLnTx/>
                <a:uFillTx/>
                <a:latin typeface="Alibaba PuHuiTi 2 55 Regular"/>
                <a:sym typeface="Alibaba PuHuiTi 2 55 Regular"/>
              </a:rPr>
              <a:t>问题</a:t>
            </a:r>
            <a:endParaRPr kumimoji="0" lang="en-US" altLang="zh-CN" sz="44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noFill/>
                </a:ln>
                <a:solidFill>
                  <a:srgbClr val="FFFFFF"/>
                </a:solidFill>
                <a:effectLst/>
                <a:uLnTx/>
                <a:uFillTx/>
                <a:latin typeface="Alibaba PuHuiTi 2 55 Regular"/>
                <a:sym typeface="Alibaba PuHuiTi 2 55 Regular"/>
              </a:rPr>
              <a:t>类型</a:t>
            </a:r>
          </a:p>
        </p:txBody>
      </p:sp>
      <p:sp>
        <p:nvSpPr>
          <p:cNvPr id="27" name="椭圆 26">
            <a:extLst>
              <a:ext uri="{FF2B5EF4-FFF2-40B4-BE49-F238E27FC236}">
                <a16:creationId xmlns:a16="http://schemas.microsoft.com/office/drawing/2014/main" id="{C659C04C-26D6-B7F8-5458-F3E1FD95FECD}"/>
              </a:ext>
            </a:extLst>
          </p:cNvPr>
          <p:cNvSpPr/>
          <p:nvPr/>
        </p:nvSpPr>
        <p:spPr>
          <a:xfrm>
            <a:off x="5705578" y="8792650"/>
            <a:ext cx="4297075" cy="4297075"/>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rPr>
              <a:t>年报</a:t>
            </a:r>
            <a:endParaRPr kumimoji="0" lang="en-US" altLang="zh-CN" sz="60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srgbClr val="FFFFFF"/>
                </a:solidFill>
                <a:effectLst/>
                <a:uLnTx/>
                <a:uFillTx/>
                <a:latin typeface="Alibaba PuHuiTi 2 55 Regular"/>
                <a:sym typeface="Alibaba PuHuiTi 2 55 Regular"/>
              </a:rPr>
              <a:t>定位信息</a:t>
            </a:r>
          </a:p>
        </p:txBody>
      </p:sp>
      <p:sp>
        <p:nvSpPr>
          <p:cNvPr id="29" name="椭圆 28">
            <a:extLst>
              <a:ext uri="{FF2B5EF4-FFF2-40B4-BE49-F238E27FC236}">
                <a16:creationId xmlns:a16="http://schemas.microsoft.com/office/drawing/2014/main" id="{38D1BB63-74A7-F8E3-43A6-2EE23DAFAF13}"/>
              </a:ext>
            </a:extLst>
          </p:cNvPr>
          <p:cNvSpPr/>
          <p:nvPr/>
        </p:nvSpPr>
        <p:spPr>
          <a:xfrm>
            <a:off x="4211157" y="2997491"/>
            <a:ext cx="5436734" cy="5436734"/>
          </a:xfrm>
          <a:prstGeom prst="ellipse">
            <a:avLst/>
          </a:prstGeom>
          <a:solidFill>
            <a:schemeClr val="accent1">
              <a:lumMod val="60000"/>
              <a:lumOff val="40000"/>
            </a:schemeClr>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lang="zh-CN" altLang="en-US" sz="6000" b="1" dirty="0">
                <a:solidFill>
                  <a:srgbClr val="FFFFFF"/>
                </a:solidFill>
              </a:rPr>
              <a:t>关键词</a:t>
            </a:r>
            <a:endParaRPr kumimoji="0" lang="en-US" altLang="zh-CN" sz="6000" b="1" i="0" u="none" strike="noStrike" kern="0" cap="none" spc="0" normalizeH="0" baseline="0" noProof="0" dirty="0">
              <a:ln>
                <a:noFill/>
              </a:ln>
              <a:solidFill>
                <a:srgbClr val="FFFFFF"/>
              </a:solidFill>
              <a:effectLst/>
              <a:uLnTx/>
              <a:uFillTx/>
              <a:latin typeface="Alibaba PuHuiTi 2 55 Regular"/>
              <a:sym typeface="Alibaba PuHuiTi 2 55 Regular"/>
            </a:endParaRPr>
          </a:p>
        </p:txBody>
      </p:sp>
    </p:spTree>
    <p:extLst>
      <p:ext uri="{BB962C8B-B14F-4D97-AF65-F5344CB8AC3E}">
        <p14:creationId xmlns:p14="http://schemas.microsoft.com/office/powerpoint/2010/main" val="402829169"/>
      </p:ext>
    </p:extLst>
  </p:cSld>
  <p:clrMapOvr>
    <a:masterClrMapping/>
  </p:clrMapOvr>
  <mc:AlternateContent xmlns:mc="http://schemas.openxmlformats.org/markup-compatibility/2006" xmlns:p159="http://schemas.microsoft.com/office/powerpoint/2015/09/main">
    <mc:Choice Requires="p159">
      <p:transition spd="slow" advClick="0" advTm="10">
        <p159:morph option="byObject"/>
      </p:transition>
    </mc:Choice>
    <mc:Fallback xmlns="">
      <p:transition spd="slow" advClick="0" advTm="1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2C8AE2-972D-3D04-0702-1B84B16C5314}"/>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lvl="0" algn="l"/>
            <a:r>
              <a:rPr kumimoji="0" lang="zh-CN" altLang="en-US" sz="6000" b="1" i="0" u="none" strike="noStrike" kern="0" cap="none" spc="0" normalizeH="0" baseline="0" noProof="0" dirty="0">
                <a:ln>
                  <a:noFill/>
                </a:ln>
                <a:solidFill>
                  <a:srgbClr val="373737"/>
                </a:solidFill>
                <a:effectLst/>
                <a:uLnTx/>
                <a:uFillTx/>
                <a:latin typeface="Alibaba PuHuiTi 2 55 Regular"/>
                <a:ea typeface="+mj-ea"/>
                <a:cs typeface="+mj-cs"/>
                <a:sym typeface="Alibaba PuHuiTi 2 55 Regular"/>
              </a:rPr>
              <a:t>问题处理</a:t>
            </a:r>
            <a:r>
              <a:rPr lang="zh-CN" altLang="en-US" sz="6000" b="1" dirty="0">
                <a:solidFill>
                  <a:srgbClr val="373737"/>
                </a:solidFill>
              </a:rPr>
              <a:t>模块</a:t>
            </a:r>
            <a:endParaRPr kumimoji="0" lang="zh-CN" altLang="en-US" sz="6000" b="1" i="0" u="none" strike="noStrike" kern="0" cap="none" spc="0" normalizeH="0" baseline="0" noProof="0" dirty="0">
              <a:ln>
                <a:noFill/>
              </a:ln>
              <a:solidFill>
                <a:srgbClr val="373737"/>
              </a:solidFill>
              <a:effectLst/>
              <a:uLnTx/>
              <a:uFillTx/>
              <a:latin typeface="Alibaba PuHuiTi 2 55 Regular"/>
              <a:ea typeface="+mj-ea"/>
              <a:cs typeface="+mj-cs"/>
              <a:sym typeface="Alibaba PuHuiTi 2 55 Regular"/>
            </a:endParaRPr>
          </a:p>
        </p:txBody>
      </p:sp>
      <p:sp>
        <p:nvSpPr>
          <p:cNvPr id="22" name="椭圆 21">
            <a:extLst>
              <a:ext uri="{FF2B5EF4-FFF2-40B4-BE49-F238E27FC236}">
                <a16:creationId xmlns:a16="http://schemas.microsoft.com/office/drawing/2014/main" id="{9A94E2E5-F852-9FAD-67FE-F5FF063EF409}"/>
              </a:ext>
            </a:extLst>
          </p:cNvPr>
          <p:cNvSpPr/>
          <p:nvPr/>
        </p:nvSpPr>
        <p:spPr>
          <a:xfrm>
            <a:off x="10393039" y="2762306"/>
            <a:ext cx="3597922" cy="3597922"/>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lvl="0" defTabSz="914400" latinLnBrk="1">
              <a:defRPr/>
            </a:pPr>
            <a:r>
              <a:rPr lang="en-US" altLang="zh-CN" sz="6000" b="1" dirty="0">
                <a:solidFill>
                  <a:srgbClr val="FFFFFF"/>
                </a:solidFill>
              </a:rPr>
              <a:t>SQL</a:t>
            </a:r>
          </a:p>
          <a:p>
            <a:pPr defTabSz="914400" latinLnBrk="1"/>
            <a:r>
              <a:rPr lang="zh-CN" altLang="en-US" sz="4800" b="1" dirty="0">
                <a:solidFill>
                  <a:srgbClr val="FFFFFF"/>
                </a:solidFill>
              </a:rPr>
              <a:t>语句</a:t>
            </a:r>
            <a:endPar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endParaRPr>
          </a:p>
        </p:txBody>
      </p:sp>
      <p:sp>
        <p:nvSpPr>
          <p:cNvPr id="9" name="文本框 8">
            <a:extLst>
              <a:ext uri="{FF2B5EF4-FFF2-40B4-BE49-F238E27FC236}">
                <a16:creationId xmlns:a16="http://schemas.microsoft.com/office/drawing/2014/main" id="{8CD1F2E2-BB52-00B2-2950-F951A7FBFFB5}"/>
              </a:ext>
            </a:extLst>
          </p:cNvPr>
          <p:cNvSpPr txBox="1"/>
          <p:nvPr/>
        </p:nvSpPr>
        <p:spPr>
          <a:xfrm>
            <a:off x="1264920" y="10063720"/>
            <a:ext cx="6995160" cy="1481816"/>
          </a:xfrm>
          <a:prstGeom prst="rect">
            <a:avLst/>
          </a:prstGeom>
          <a:solidFill>
            <a:srgbClr val="EEEEEE"/>
          </a:solidFill>
          <a:ln w="12700" cap="flat">
            <a:solidFill>
              <a:schemeClr val="bg1">
                <a:lumMod val="65000"/>
              </a:schemeClr>
            </a:solidFill>
            <a:miter lim="400000"/>
          </a:ln>
          <a:effectLst>
            <a:outerShdw blurRad="50800" dist="38100" dir="2700000" algn="tl" rotWithShape="0">
              <a:prstClr val="black">
                <a:alpha val="40000"/>
              </a:prstClr>
            </a:outerShdw>
          </a:effectLst>
        </p:spPr>
        <p:style>
          <a:lnRef idx="0">
            <a:srgbClr val="FFFFFF"/>
          </a:lnRef>
          <a:fillRef idx="0">
            <a:srgbClr val="FFFFFF"/>
          </a:fillRef>
          <a:effectRef idx="0">
            <a:srgbClr val="FFFFFF"/>
          </a:effectRef>
          <a:fontRef idx="none"/>
        </p:style>
        <p:txBody>
          <a:bodyPr wrap="square">
            <a:spAutoFit/>
          </a:bodyPr>
          <a:lstStyle/>
          <a:p>
            <a:pPr algn="l">
              <a:lnSpc>
                <a:spcPct val="150000"/>
              </a:lnSpc>
            </a:pPr>
            <a:r>
              <a:rPr lang="zh-CN" altLang="en-US" sz="3200" b="1" dirty="0">
                <a:solidFill>
                  <a:srgbClr val="373737"/>
                </a:solidFill>
                <a:latin typeface="Arial" panose="020B0604020202020204" pitchFamily="34" charset="0"/>
                <a:cs typeface="Arial" panose="020B0604020202020204" pitchFamily="34" charset="0"/>
              </a:rPr>
              <a:t>输入问题：</a:t>
            </a:r>
            <a:r>
              <a:rPr lang="zh-CN" altLang="en-US" sz="3200" dirty="0"/>
              <a:t>哪家上市公司</a:t>
            </a:r>
            <a:r>
              <a:rPr lang="en-US" altLang="zh-CN" sz="3200" dirty="0"/>
              <a:t>2019</a:t>
            </a:r>
            <a:r>
              <a:rPr lang="zh-CN" altLang="en-US" sz="3200" dirty="0"/>
              <a:t>年货币总额最低</a:t>
            </a:r>
            <a:endParaRPr lang="en-US" altLang="zh-CN" sz="3200" dirty="0">
              <a:solidFill>
                <a:schemeClr val="tx1"/>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C8D96A7A-193F-39C0-5FD6-C115F39DA495}"/>
              </a:ext>
            </a:extLst>
          </p:cNvPr>
          <p:cNvSpPr txBox="1"/>
          <p:nvPr/>
        </p:nvSpPr>
        <p:spPr>
          <a:xfrm>
            <a:off x="9951704" y="10063720"/>
            <a:ext cx="13319760" cy="1490152"/>
          </a:xfrm>
          <a:prstGeom prst="rect">
            <a:avLst/>
          </a:prstGeom>
          <a:solidFill>
            <a:srgbClr val="EEEEEE"/>
          </a:solidFill>
          <a:ln w="12700" cap="flat">
            <a:solidFill>
              <a:schemeClr val="bg1">
                <a:lumMod val="65000"/>
              </a:schemeClr>
            </a:solidFill>
            <a:miter lim="400000"/>
          </a:ln>
          <a:effectLst>
            <a:outerShdw blurRad="50800" dist="38100" dir="2700000" algn="tl" rotWithShape="0">
              <a:prstClr val="black">
                <a:alpha val="40000"/>
              </a:prstClr>
            </a:outerShdw>
          </a:effectLst>
        </p:spPr>
        <p:style>
          <a:lnRef idx="0">
            <a:srgbClr val="FFFFFF"/>
          </a:lnRef>
          <a:fillRef idx="0">
            <a:srgbClr val="FFFFFF"/>
          </a:fillRef>
          <a:effectRef idx="0">
            <a:srgbClr val="FFFFFF"/>
          </a:effectRef>
          <a:fontRef idx="none"/>
        </p:style>
        <p:txBody>
          <a:bodyPr wrap="square">
            <a:spAutoFit/>
          </a:bodyPr>
          <a:lstStyle/>
          <a:p>
            <a:pPr algn="l">
              <a:lnSpc>
                <a:spcPct val="150000"/>
              </a:lnSpc>
            </a:pPr>
            <a:r>
              <a:rPr lang="en-US" altLang="zh-CN" sz="3200" b="1" dirty="0"/>
              <a:t>SQL</a:t>
            </a:r>
            <a:r>
              <a:rPr lang="zh-CN" altLang="en-US" sz="3200" b="1" dirty="0"/>
              <a:t>语句：</a:t>
            </a:r>
            <a:r>
              <a:rPr lang="en-US" altLang="zh-CN" sz="3200" dirty="0">
                <a:solidFill>
                  <a:srgbClr val="E94D12"/>
                </a:solidFill>
              </a:rPr>
              <a:t>SELECT </a:t>
            </a:r>
            <a:r>
              <a:rPr lang="zh-CN" altLang="en-US" sz="3200" dirty="0">
                <a:solidFill>
                  <a:srgbClr val="E94D12"/>
                </a:solidFill>
              </a:rPr>
              <a:t>公司的中文名称 </a:t>
            </a:r>
            <a:r>
              <a:rPr lang="en-US" altLang="zh-CN" sz="3200" dirty="0">
                <a:solidFill>
                  <a:srgbClr val="E94D12"/>
                </a:solidFill>
              </a:rPr>
              <a:t>FROM finance WHERE </a:t>
            </a:r>
            <a:r>
              <a:rPr lang="zh-CN" altLang="en-US" sz="3200" dirty="0">
                <a:solidFill>
                  <a:srgbClr val="E94D12"/>
                </a:solidFill>
              </a:rPr>
              <a:t>年份</a:t>
            </a:r>
            <a:r>
              <a:rPr lang="en-US" altLang="zh-CN" sz="3200" dirty="0">
                <a:solidFill>
                  <a:srgbClr val="E94D12"/>
                </a:solidFill>
              </a:rPr>
              <a:t>='2019' ORDER BY </a:t>
            </a:r>
            <a:r>
              <a:rPr lang="zh-CN" altLang="en-US" sz="3200" dirty="0">
                <a:solidFill>
                  <a:srgbClr val="E94D12"/>
                </a:solidFill>
              </a:rPr>
              <a:t>货币资金 </a:t>
            </a:r>
            <a:r>
              <a:rPr lang="en-US" altLang="zh-CN" sz="3200" dirty="0">
                <a:solidFill>
                  <a:srgbClr val="E94D12"/>
                </a:solidFill>
              </a:rPr>
              <a:t>ASC LIMIT 1</a:t>
            </a:r>
          </a:p>
        </p:txBody>
      </p:sp>
      <p:sp>
        <p:nvSpPr>
          <p:cNvPr id="11" name="箭头: 虚尾 10">
            <a:extLst>
              <a:ext uri="{FF2B5EF4-FFF2-40B4-BE49-F238E27FC236}">
                <a16:creationId xmlns:a16="http://schemas.microsoft.com/office/drawing/2014/main" id="{97081302-B4ED-E487-AFCF-DEC9644000C8}"/>
              </a:ext>
            </a:extLst>
          </p:cNvPr>
          <p:cNvSpPr/>
          <p:nvPr/>
        </p:nvSpPr>
        <p:spPr>
          <a:xfrm>
            <a:off x="8482254" y="10424207"/>
            <a:ext cx="1308236" cy="803189"/>
          </a:xfrm>
          <a:prstGeom prst="stripedRightArrow">
            <a:avLst>
              <a:gd name="adj1" fmla="val 50000"/>
              <a:gd name="adj2" fmla="val 44308"/>
            </a:avLst>
          </a:prstGeom>
          <a:solidFill>
            <a:srgbClr val="EEEEEE"/>
          </a:solidFill>
          <a:ln w="25400" cap="flat">
            <a:no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12" name="矩形: 圆角 11">
            <a:extLst>
              <a:ext uri="{FF2B5EF4-FFF2-40B4-BE49-F238E27FC236}">
                <a16:creationId xmlns:a16="http://schemas.microsoft.com/office/drawing/2014/main" id="{8042DD9D-2602-0670-CB7C-C3348D97BBE8}"/>
              </a:ext>
            </a:extLst>
          </p:cNvPr>
          <p:cNvSpPr/>
          <p:nvPr/>
        </p:nvSpPr>
        <p:spPr>
          <a:xfrm>
            <a:off x="7083929" y="7487182"/>
            <a:ext cx="10216142" cy="1025922"/>
          </a:xfrm>
          <a:prstGeom prst="roundRect">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defTabSz="914400" latinLnBrk="1"/>
            <a:r>
              <a:rPr lang="zh-CN" altLang="en-US" sz="4000" b="1" dirty="0">
                <a:solidFill>
                  <a:srgbClr val="FFFFFF"/>
                </a:solidFill>
                <a:latin typeface="Alibaba PuHuiTi 2 55 Regular"/>
              </a:rPr>
              <a:t>基于问题输出准确的</a:t>
            </a:r>
            <a:r>
              <a:rPr lang="en-US" altLang="zh-CN" sz="4000" b="1" dirty="0">
                <a:solidFill>
                  <a:srgbClr val="FFFFFF"/>
                </a:solidFill>
                <a:latin typeface="Alibaba PuHuiTi 2 55 Regular"/>
              </a:rPr>
              <a:t>SQL</a:t>
            </a:r>
            <a:r>
              <a:rPr lang="zh-CN" altLang="en-US" sz="4000" b="1" dirty="0">
                <a:solidFill>
                  <a:srgbClr val="FFFFFF"/>
                </a:solidFill>
                <a:latin typeface="Alibaba PuHuiTi 2 55 Regular"/>
              </a:rPr>
              <a:t>查询代码</a:t>
            </a:r>
          </a:p>
        </p:txBody>
      </p:sp>
    </p:spTree>
    <p:extLst>
      <p:ext uri="{BB962C8B-B14F-4D97-AF65-F5344CB8AC3E}">
        <p14:creationId xmlns:p14="http://schemas.microsoft.com/office/powerpoint/2010/main" val="4032857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BF1620A-5BFD-D1D4-D4F6-E5DEE66C62FB}"/>
              </a:ext>
            </a:extLst>
          </p:cNvPr>
          <p:cNvPicPr>
            <a:picLocks noChangeAspect="1"/>
          </p:cNvPicPr>
          <p:nvPr/>
        </p:nvPicPr>
        <p:blipFill rotWithShape="1">
          <a:blip r:embed="rId3">
            <a:extLst>
              <a:ext uri="{28A0092B-C50C-407E-A947-70E740481C1C}">
                <a14:useLocalDpi xmlns:a14="http://schemas.microsoft.com/office/drawing/2010/main" val="0"/>
              </a:ext>
            </a:extLst>
          </a:blip>
          <a:srcRect b="11585"/>
          <a:stretch/>
        </p:blipFill>
        <p:spPr>
          <a:xfrm>
            <a:off x="1406383" y="8323238"/>
            <a:ext cx="1836000" cy="2272610"/>
          </a:xfrm>
          <a:prstGeom prst="rect">
            <a:avLst/>
          </a:prstGeom>
        </p:spPr>
      </p:pic>
      <p:pic>
        <p:nvPicPr>
          <p:cNvPr id="5" name="图片 4">
            <a:extLst>
              <a:ext uri="{FF2B5EF4-FFF2-40B4-BE49-F238E27FC236}">
                <a16:creationId xmlns:a16="http://schemas.microsoft.com/office/drawing/2014/main" id="{79589704-37F9-16F7-9D01-94E12767F0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2016" y="5650383"/>
            <a:ext cx="1836000" cy="2444894"/>
          </a:xfrm>
          <a:prstGeom prst="rect">
            <a:avLst/>
          </a:prstGeom>
        </p:spPr>
      </p:pic>
      <p:pic>
        <p:nvPicPr>
          <p:cNvPr id="1026" name="Picture 2">
            <a:extLst>
              <a:ext uri="{FF2B5EF4-FFF2-40B4-BE49-F238E27FC236}">
                <a16:creationId xmlns:a16="http://schemas.microsoft.com/office/drawing/2014/main" id="{9730829E-CFD4-C674-E9E5-722168B423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2017" y="3243042"/>
            <a:ext cx="1836000" cy="227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E064C79D-9561-483E-B7CB-07359E8BCD62}"/>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dirty="0">
                <a:ln>
                  <a:noFill/>
                </a:ln>
                <a:solidFill>
                  <a:srgbClr val="373737"/>
                </a:solidFill>
                <a:effectLst/>
                <a:uFillTx/>
                <a:latin typeface="+mj-lt"/>
                <a:ea typeface="+mj-ea"/>
                <a:cs typeface="+mj-cs"/>
                <a:sym typeface="Alibaba PuHuiTi 2 55 Regular"/>
              </a:rPr>
              <a:t>团队构成</a:t>
            </a:r>
          </a:p>
        </p:txBody>
      </p:sp>
      <p:sp>
        <p:nvSpPr>
          <p:cNvPr id="6" name="文本框 5">
            <a:extLst>
              <a:ext uri="{FF2B5EF4-FFF2-40B4-BE49-F238E27FC236}">
                <a16:creationId xmlns:a16="http://schemas.microsoft.com/office/drawing/2014/main" id="{BEAF4B44-B9E2-09B2-CE0C-1CBF565952F2}"/>
              </a:ext>
            </a:extLst>
          </p:cNvPr>
          <p:cNvSpPr txBox="1"/>
          <p:nvPr/>
        </p:nvSpPr>
        <p:spPr>
          <a:xfrm>
            <a:off x="3940349" y="6528057"/>
            <a:ext cx="11267655" cy="15799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3200" dirty="0"/>
              <a:t>郭俊杰 </a:t>
            </a:r>
            <a:endParaRPr lang="en-US" altLang="zh-CN" sz="3200" dirty="0"/>
          </a:p>
          <a:p>
            <a:pPr algn="l"/>
            <a:endParaRPr lang="en-US" altLang="zh-CN" sz="3200" dirty="0"/>
          </a:p>
          <a:p>
            <a:pPr algn="l"/>
            <a:r>
              <a:rPr lang="zh-CN" altLang="en-US" sz="3200" dirty="0"/>
              <a:t>南京大学自然语言处理研究组，研二在读</a:t>
            </a:r>
          </a:p>
        </p:txBody>
      </p:sp>
      <p:sp>
        <p:nvSpPr>
          <p:cNvPr id="7" name="文本框 6">
            <a:extLst>
              <a:ext uri="{FF2B5EF4-FFF2-40B4-BE49-F238E27FC236}">
                <a16:creationId xmlns:a16="http://schemas.microsoft.com/office/drawing/2014/main" id="{8B9B5610-8445-F929-196D-39A18EB1ABEE}"/>
              </a:ext>
            </a:extLst>
          </p:cNvPr>
          <p:cNvSpPr txBox="1"/>
          <p:nvPr/>
        </p:nvSpPr>
        <p:spPr>
          <a:xfrm>
            <a:off x="3940349" y="3829225"/>
            <a:ext cx="10756900" cy="15799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于子涵</a:t>
            </a:r>
            <a:r>
              <a:rPr lang="en-US" altLang="zh-CN" sz="3200" dirty="0"/>
              <a:t> </a:t>
            </a:r>
          </a:p>
          <a:p>
            <a:pPr marL="0" marR="0" indent="0" algn="l" defTabSz="825500" rtl="0" fontAlgn="auto" latinLnBrk="0" hangingPunct="0">
              <a:lnSpc>
                <a:spcPct val="100000"/>
              </a:lnSpc>
              <a:spcBef>
                <a:spcPts val="0"/>
              </a:spcBef>
              <a:spcAft>
                <a:spcPts val="0"/>
              </a:spcAft>
              <a:buClrTx/>
              <a:buSzTx/>
              <a:buFontTx/>
              <a:buNone/>
            </a:pPr>
            <a:endParaRPr kumimoji="0" lang="en-US" altLang="zh-CN" sz="3200" b="0" i="0" u="none" strike="noStrike" cap="none" spc="0" normalizeH="0" baseline="0" dirty="0">
              <a:ln>
                <a:noFill/>
              </a:ln>
              <a:solidFill>
                <a:srgbClr val="373737"/>
              </a:solidFill>
              <a:effectLst/>
              <a:uFillTx/>
              <a:latin typeface="+mj-lt"/>
              <a:ea typeface="+mj-ea"/>
              <a:cs typeface="+mj-cs"/>
              <a:sym typeface="Alibaba PuHuiTi 2 55 Regular"/>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373737"/>
                </a:solidFill>
                <a:effectLst/>
                <a:uFillTx/>
                <a:latin typeface="+mj-lt"/>
                <a:ea typeface="+mj-ea"/>
                <a:cs typeface="+mj-cs"/>
                <a:sym typeface="Alibaba PuHuiTi 2 55 Regular"/>
              </a:rPr>
              <a:t>南京大学自然语言处理研究组</a:t>
            </a: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，研二在读</a:t>
            </a:r>
          </a:p>
        </p:txBody>
      </p:sp>
      <p:sp>
        <p:nvSpPr>
          <p:cNvPr id="8" name="文本框 7">
            <a:extLst>
              <a:ext uri="{FF2B5EF4-FFF2-40B4-BE49-F238E27FC236}">
                <a16:creationId xmlns:a16="http://schemas.microsoft.com/office/drawing/2014/main" id="{556E698C-72B9-746C-38B8-CA7762168771}"/>
              </a:ext>
            </a:extLst>
          </p:cNvPr>
          <p:cNvSpPr txBox="1"/>
          <p:nvPr/>
        </p:nvSpPr>
        <p:spPr>
          <a:xfrm>
            <a:off x="3940348" y="8892104"/>
            <a:ext cx="11267655" cy="15799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毛云麟</a:t>
            </a:r>
            <a:r>
              <a:rPr lang="en-US" altLang="zh-CN" sz="3200" dirty="0"/>
              <a:t>  </a:t>
            </a:r>
          </a:p>
          <a:p>
            <a:pPr marL="0" marR="0" indent="0" algn="l" defTabSz="825500" rtl="0" fontAlgn="auto" latinLnBrk="0" hangingPunct="0">
              <a:lnSpc>
                <a:spcPct val="100000"/>
              </a:lnSpc>
              <a:spcBef>
                <a:spcPts val="0"/>
              </a:spcBef>
              <a:spcAft>
                <a:spcPts val="0"/>
              </a:spcAft>
              <a:buClrTx/>
              <a:buSzTx/>
              <a:buFontTx/>
              <a:buNone/>
            </a:pPr>
            <a:endParaRPr kumimoji="0" lang="en-US" altLang="zh-CN" sz="3200" b="0" i="0" u="none" strike="noStrike" cap="none" spc="0" normalizeH="0" baseline="0" dirty="0">
              <a:ln>
                <a:noFill/>
              </a:ln>
              <a:solidFill>
                <a:srgbClr val="000000"/>
              </a:solidFill>
              <a:effectLst/>
              <a:uFillTx/>
              <a:latin typeface="+mj-lt"/>
              <a:ea typeface="+mj-ea"/>
              <a:cs typeface="+mj-cs"/>
              <a:sym typeface="Alibaba PuHuiTi 2 55 Regular"/>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南京大学自然语言处理研究组，研三在读</a:t>
            </a:r>
          </a:p>
        </p:txBody>
      </p:sp>
      <p:sp>
        <p:nvSpPr>
          <p:cNvPr id="2" name="文本框 1">
            <a:extLst>
              <a:ext uri="{FF2B5EF4-FFF2-40B4-BE49-F238E27FC236}">
                <a16:creationId xmlns:a16="http://schemas.microsoft.com/office/drawing/2014/main" id="{6B078853-935B-6BAA-1C79-4D2FA464B86C}"/>
              </a:ext>
            </a:extLst>
          </p:cNvPr>
          <p:cNvSpPr txBox="1"/>
          <p:nvPr/>
        </p:nvSpPr>
        <p:spPr>
          <a:xfrm>
            <a:off x="1273348" y="11865316"/>
            <a:ext cx="11267655"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buFont typeface="Arial" panose="020B0604020202020204" pitchFamily="34" charset="0"/>
              <a:buChar char="•"/>
            </a:pPr>
            <a:r>
              <a:rPr kumimoji="0" lang="zh-CN" altLang="en-US" sz="3200" i="0" u="none" strike="noStrike" cap="none" spc="0" normalizeH="0" baseline="0" dirty="0">
                <a:ln>
                  <a:noFill/>
                </a:ln>
                <a:solidFill>
                  <a:srgbClr val="000000"/>
                </a:solidFill>
                <a:effectLst/>
                <a:uFillTx/>
                <a:latin typeface="+mj-lt"/>
                <a:ea typeface="+mj-ea"/>
                <a:cs typeface="+mj-cs"/>
                <a:sym typeface="Alibaba PuHuiTi 2 55 Regular"/>
              </a:rPr>
              <a:t>指导老师</a:t>
            </a: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    吴震   </a:t>
            </a:r>
            <a:r>
              <a:rPr lang="en-US" altLang="zh-CN" sz="3200" dirty="0"/>
              <a:t>				</a:t>
            </a: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  </a:t>
            </a:r>
            <a:r>
              <a:rPr kumimoji="0" lang="en-US" altLang="zh-CN" sz="3200" b="0" i="0" u="none" strike="noStrike" cap="none" spc="0" normalizeH="0" baseline="0" dirty="0">
                <a:ln>
                  <a:noFill/>
                </a:ln>
                <a:solidFill>
                  <a:srgbClr val="000000"/>
                </a:solidFill>
                <a:effectLst/>
                <a:uFillTx/>
                <a:latin typeface="+mj-lt"/>
                <a:ea typeface="+mj-ea"/>
                <a:cs typeface="+mj-cs"/>
                <a:sym typeface="Alibaba PuHuiTi 2 55 Regular"/>
              </a:rPr>
              <a:t>	</a:t>
            </a: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戴新宇</a:t>
            </a:r>
          </a:p>
        </p:txBody>
      </p:sp>
      <p:sp>
        <p:nvSpPr>
          <p:cNvPr id="11" name="文本框 10">
            <a:extLst>
              <a:ext uri="{FF2B5EF4-FFF2-40B4-BE49-F238E27FC236}">
                <a16:creationId xmlns:a16="http://schemas.microsoft.com/office/drawing/2014/main" id="{8B32F13B-7F44-33A2-FF26-1F802E25518D}"/>
              </a:ext>
            </a:extLst>
          </p:cNvPr>
          <p:cNvSpPr txBox="1"/>
          <p:nvPr/>
        </p:nvSpPr>
        <p:spPr>
          <a:xfrm>
            <a:off x="13592098" y="2726816"/>
            <a:ext cx="10118801" cy="95821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3200"/>
            </a:lvl1pPr>
          </a:lstStyle>
          <a:p>
            <a:r>
              <a:rPr lang="zh-CN" altLang="en-US" b="1" dirty="0"/>
              <a:t>南京大学自然语言处理研究组</a:t>
            </a:r>
            <a:endParaRPr lang="en-US" altLang="zh-CN" b="1" dirty="0"/>
          </a:p>
          <a:p>
            <a:endParaRPr lang="en-US" altLang="zh-CN" sz="2800" dirty="0"/>
          </a:p>
          <a:p>
            <a:pPr marL="457200" indent="-457200">
              <a:buFont typeface="Arial" panose="020B0604020202020204" pitchFamily="34" charset="0"/>
              <a:buChar char="•"/>
            </a:pPr>
            <a:r>
              <a:rPr lang="en-US" altLang="zh-CN" sz="2800" dirty="0"/>
              <a:t>20</a:t>
            </a:r>
            <a:r>
              <a:rPr lang="zh-CN" altLang="en-US" sz="2800" dirty="0"/>
              <a:t>世纪</a:t>
            </a:r>
            <a:r>
              <a:rPr lang="en-US" altLang="zh-CN" sz="2800" dirty="0"/>
              <a:t>80</a:t>
            </a:r>
            <a:r>
              <a:rPr lang="zh-CN" altLang="en-US" sz="2800" dirty="0"/>
              <a:t>年代开始，从事</a:t>
            </a:r>
            <a:r>
              <a:rPr lang="en" altLang="zh-CN" sz="2800" dirty="0"/>
              <a:t>NLP</a:t>
            </a:r>
            <a:r>
              <a:rPr lang="zh-CN" altLang="en-US" sz="2800" dirty="0"/>
              <a:t>领域研究工作近</a:t>
            </a:r>
            <a:r>
              <a:rPr lang="en-US" altLang="zh-CN" sz="2800" dirty="0"/>
              <a:t>40</a:t>
            </a:r>
            <a:r>
              <a:rPr lang="zh-CN" altLang="en-US" sz="2800" dirty="0"/>
              <a:t>年</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en-US" altLang="zh-CN" sz="2800" dirty="0"/>
              <a:t>7</a:t>
            </a:r>
            <a:r>
              <a:rPr lang="zh-CN" altLang="en-US" sz="2800" dirty="0"/>
              <a:t>位指导老师，近</a:t>
            </a:r>
            <a:r>
              <a:rPr lang="en-US" altLang="zh-CN" sz="2800" dirty="0"/>
              <a:t>80</a:t>
            </a:r>
            <a:r>
              <a:rPr lang="zh-CN" altLang="en-US" sz="2800" dirty="0"/>
              <a:t>人的博士及硕士研究生科研队伍</a:t>
            </a:r>
            <a:endParaRPr lang="en-US" altLang="zh-CN" sz="2800" dirty="0"/>
          </a:p>
          <a:p>
            <a:endParaRPr lang="en-US" altLang="zh-CN" sz="2800" dirty="0"/>
          </a:p>
          <a:p>
            <a:pPr marL="457200" indent="-457200">
              <a:buFont typeface="Arial" panose="020B0604020202020204" pitchFamily="34" charset="0"/>
              <a:buChar char="•"/>
            </a:pPr>
            <a:r>
              <a:rPr lang="zh-CN" altLang="en-US" sz="2800" dirty="0"/>
              <a:t>国家七五科技攻关重大成果奖、教育部科技进步二等奖等</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在人工智能及自然语言处理领域国际顶级期刊和会议上发表论文逾</a:t>
            </a:r>
            <a:r>
              <a:rPr lang="en-US" altLang="zh-CN" sz="2800" dirty="0"/>
              <a:t>120</a:t>
            </a:r>
            <a:r>
              <a:rPr lang="zh-CN" altLang="en-US" sz="2800" dirty="0"/>
              <a:t>篇</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中国人工智能学会优秀博士学位论文奖、中国中文信息学会优秀博士学位论文等</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国际国内竞赛第一名：中文分词评测 </a:t>
            </a:r>
            <a:r>
              <a:rPr lang="en-US" altLang="zh-CN" sz="2800" dirty="0"/>
              <a:t>(</a:t>
            </a:r>
            <a:r>
              <a:rPr lang="en" altLang="zh-CN" sz="2800" dirty="0"/>
              <a:t>SIGHAN 05, NLPCC 12) </a:t>
            </a:r>
            <a:r>
              <a:rPr lang="zh-CN" altLang="en-US" sz="2800" dirty="0"/>
              <a:t>、命名实体国际评测 </a:t>
            </a:r>
            <a:r>
              <a:rPr lang="en-US" altLang="zh-CN" sz="2800" dirty="0"/>
              <a:t>(</a:t>
            </a:r>
            <a:r>
              <a:rPr lang="en" altLang="zh-CN" sz="2800" dirty="0"/>
              <a:t>SIGHAN 06)</a:t>
            </a:r>
            <a:r>
              <a:rPr lang="zh-CN" altLang="en" sz="2800" dirty="0"/>
              <a:t>、 </a:t>
            </a:r>
            <a:r>
              <a:rPr lang="zh-CN" altLang="en-US" sz="2800" dirty="0"/>
              <a:t>全国统计机器翻译评测（</a:t>
            </a:r>
            <a:r>
              <a:rPr lang="en" altLang="zh-CN" sz="2800" dirty="0"/>
              <a:t>CWMT13</a:t>
            </a:r>
            <a:r>
              <a:rPr lang="zh-CN" altLang="en" sz="2800" dirty="0"/>
              <a:t>）、 </a:t>
            </a:r>
            <a:r>
              <a:rPr lang="en" altLang="zh-CN" sz="2800" dirty="0"/>
              <a:t>2018 CCF BDCI</a:t>
            </a:r>
            <a:r>
              <a:rPr lang="zh-CN" altLang="en-US" sz="2800" dirty="0"/>
              <a:t>大赛情感分析赛题、</a:t>
            </a:r>
            <a:r>
              <a:rPr lang="en" altLang="zh-CN" sz="2800" dirty="0"/>
              <a:t>WMT2022-QE</a:t>
            </a:r>
            <a:r>
              <a:rPr lang="zh-CN" altLang="en-US" sz="2800" dirty="0"/>
              <a:t>评测（</a:t>
            </a:r>
            <a:r>
              <a:rPr lang="en" altLang="zh-CN" sz="2800" dirty="0"/>
              <a:t>MQM</a:t>
            </a:r>
            <a:r>
              <a:rPr lang="zh-CN" altLang="en-US" sz="2800" dirty="0"/>
              <a:t>质量标记，英德方向）</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endParaRPr lang="en-US" altLang="zh-CN" sz="2800" dirty="0"/>
          </a:p>
          <a:p>
            <a:endParaRPr lang="en-US" altLang="zh-CN" sz="1200" dirty="0"/>
          </a:p>
          <a:p>
            <a:endParaRPr lang="en-US" altLang="zh-CN" sz="1200" dirty="0"/>
          </a:p>
          <a:p>
            <a:endParaRPr lang="en-US" altLang="zh-CN" sz="2800" dirty="0"/>
          </a:p>
        </p:txBody>
      </p:sp>
      <p:pic>
        <p:nvPicPr>
          <p:cNvPr id="3" name="图片 2">
            <a:extLst>
              <a:ext uri="{FF2B5EF4-FFF2-40B4-BE49-F238E27FC236}">
                <a16:creationId xmlns:a16="http://schemas.microsoft.com/office/drawing/2014/main" id="{672034DA-BF1F-349A-F80A-2086AF3FA24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7717880" y="10950438"/>
            <a:ext cx="1807338" cy="1855113"/>
          </a:xfrm>
          <a:prstGeom prst="rect">
            <a:avLst/>
          </a:prstGeom>
        </p:spPr>
      </p:pic>
      <p:pic>
        <p:nvPicPr>
          <p:cNvPr id="12" name="图片 11">
            <a:extLst>
              <a:ext uri="{FF2B5EF4-FFF2-40B4-BE49-F238E27FC236}">
                <a16:creationId xmlns:a16="http://schemas.microsoft.com/office/drawing/2014/main" id="{5A1C406C-F399-87CF-55AD-FF137235D67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058901" y="11038132"/>
            <a:ext cx="1644594" cy="1644594"/>
          </a:xfrm>
          <a:prstGeom prst="rect">
            <a:avLst/>
          </a:prstGeom>
        </p:spPr>
      </p:pic>
      <p:pic>
        <p:nvPicPr>
          <p:cNvPr id="13" name="图片 12">
            <a:extLst>
              <a:ext uri="{FF2B5EF4-FFF2-40B4-BE49-F238E27FC236}">
                <a16:creationId xmlns:a16="http://schemas.microsoft.com/office/drawing/2014/main" id="{099DC1B0-5146-FC27-F97B-8E402C22F7E6}"/>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5996793" y="11102898"/>
            <a:ext cx="1519605" cy="1513064"/>
          </a:xfrm>
          <a:prstGeom prst="rect">
            <a:avLst/>
          </a:prstGeom>
        </p:spPr>
      </p:pic>
      <p:sp>
        <p:nvSpPr>
          <p:cNvPr id="14" name="文本框 13">
            <a:extLst>
              <a:ext uri="{FF2B5EF4-FFF2-40B4-BE49-F238E27FC236}">
                <a16:creationId xmlns:a16="http://schemas.microsoft.com/office/drawing/2014/main" id="{6C956E34-8C67-3FD7-3CD5-993576C56DDA}"/>
              </a:ext>
            </a:extLst>
          </p:cNvPr>
          <p:cNvSpPr txBox="1"/>
          <p:nvPr/>
        </p:nvSpPr>
        <p:spPr>
          <a:xfrm>
            <a:off x="14492575" y="12861514"/>
            <a:ext cx="1069747" cy="4719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000000"/>
                </a:solidFill>
                <a:effectLst/>
                <a:uFillTx/>
                <a:latin typeface="+mj-lt"/>
                <a:ea typeface="+mj-ea"/>
                <a:cs typeface="+mj-cs"/>
                <a:sym typeface="Alibaba PuHuiTi 2 55 Regular"/>
              </a:rPr>
              <a:t>主页</a:t>
            </a:r>
          </a:p>
        </p:txBody>
      </p:sp>
      <p:sp>
        <p:nvSpPr>
          <p:cNvPr id="15" name="文本框 14">
            <a:extLst>
              <a:ext uri="{FF2B5EF4-FFF2-40B4-BE49-F238E27FC236}">
                <a16:creationId xmlns:a16="http://schemas.microsoft.com/office/drawing/2014/main" id="{530BA796-702E-C348-82AD-895FB07CB11E}"/>
              </a:ext>
            </a:extLst>
          </p:cNvPr>
          <p:cNvSpPr txBox="1"/>
          <p:nvPr/>
        </p:nvSpPr>
        <p:spPr>
          <a:xfrm>
            <a:off x="16435675" y="12861514"/>
            <a:ext cx="1069747" cy="4719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000000"/>
                </a:solidFill>
                <a:effectLst/>
                <a:uFillTx/>
                <a:latin typeface="+mj-lt"/>
                <a:ea typeface="+mj-ea"/>
                <a:cs typeface="+mj-cs"/>
                <a:sym typeface="Alibaba PuHuiTi 2 55 Regular"/>
              </a:rPr>
              <a:t>B</a:t>
            </a:r>
            <a:r>
              <a:rPr kumimoji="0" lang="zh-CN" altLang="en-US" sz="2400" b="0" i="0" u="none" strike="noStrike" cap="none" spc="0" normalizeH="0" baseline="0" dirty="0">
                <a:ln>
                  <a:noFill/>
                </a:ln>
                <a:solidFill>
                  <a:srgbClr val="000000"/>
                </a:solidFill>
                <a:effectLst/>
                <a:uFillTx/>
                <a:latin typeface="+mj-lt"/>
                <a:ea typeface="+mj-ea"/>
                <a:cs typeface="+mj-cs"/>
                <a:sym typeface="Alibaba PuHuiTi 2 55 Regular"/>
              </a:rPr>
              <a:t>站</a:t>
            </a:r>
          </a:p>
        </p:txBody>
      </p:sp>
      <p:sp>
        <p:nvSpPr>
          <p:cNvPr id="16" name="文本框 15">
            <a:extLst>
              <a:ext uri="{FF2B5EF4-FFF2-40B4-BE49-F238E27FC236}">
                <a16:creationId xmlns:a16="http://schemas.microsoft.com/office/drawing/2014/main" id="{CB625934-4DAA-AFD4-C868-17466D0C52C4}"/>
              </a:ext>
            </a:extLst>
          </p:cNvPr>
          <p:cNvSpPr txBox="1"/>
          <p:nvPr/>
        </p:nvSpPr>
        <p:spPr>
          <a:xfrm>
            <a:off x="18200975" y="12861514"/>
            <a:ext cx="1069747" cy="4719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000000"/>
                </a:solidFill>
                <a:effectLst/>
                <a:uFillTx/>
                <a:latin typeface="+mj-lt"/>
                <a:ea typeface="+mj-ea"/>
                <a:cs typeface="+mj-cs"/>
                <a:sym typeface="Alibaba PuHuiTi 2 55 Regular"/>
              </a:rPr>
              <a:t>公众号</a:t>
            </a:r>
          </a:p>
        </p:txBody>
      </p:sp>
      <p:sp>
        <p:nvSpPr>
          <p:cNvPr id="9" name="文本框 8">
            <a:extLst>
              <a:ext uri="{FF2B5EF4-FFF2-40B4-BE49-F238E27FC236}">
                <a16:creationId xmlns:a16="http://schemas.microsoft.com/office/drawing/2014/main" id="{669D7444-66CB-F9BD-7D77-CB16CF45013E}"/>
              </a:ext>
            </a:extLst>
          </p:cNvPr>
          <p:cNvSpPr txBox="1"/>
          <p:nvPr/>
        </p:nvSpPr>
        <p:spPr>
          <a:xfrm>
            <a:off x="4112476" y="12348771"/>
            <a:ext cx="4433645" cy="10874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a:buFont typeface="Arial" panose="020B0604020202020204" pitchFamily="34" charset="0"/>
              <a:buChar char="•"/>
              <a:defRPr sz="3200"/>
            </a:lvl1pPr>
          </a:lstStyle>
          <a:p>
            <a:pPr marL="0" indent="0">
              <a:buNone/>
            </a:pPr>
            <a:r>
              <a:rPr lang="zh-CN" altLang="en-US" dirty="0"/>
              <a:t>南京大学人工智能学院</a:t>
            </a:r>
            <a:endParaRPr lang="en-US" altLang="zh-CN" dirty="0"/>
          </a:p>
          <a:p>
            <a:pPr marL="0" indent="0">
              <a:buNone/>
            </a:pPr>
            <a:r>
              <a:rPr lang="zh-CN" altLang="en-US" dirty="0"/>
              <a:t>副研究员</a:t>
            </a:r>
          </a:p>
        </p:txBody>
      </p:sp>
      <p:sp>
        <p:nvSpPr>
          <p:cNvPr id="17" name="文本框 16">
            <a:extLst>
              <a:ext uri="{FF2B5EF4-FFF2-40B4-BE49-F238E27FC236}">
                <a16:creationId xmlns:a16="http://schemas.microsoft.com/office/drawing/2014/main" id="{2FAC11D7-062E-161C-15F6-3F8521DB6BD2}"/>
              </a:ext>
            </a:extLst>
          </p:cNvPr>
          <p:cNvSpPr txBox="1"/>
          <p:nvPr/>
        </p:nvSpPr>
        <p:spPr>
          <a:xfrm>
            <a:off x="8677921" y="12342569"/>
            <a:ext cx="4433645" cy="10874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457200" indent="-457200" algn="l">
              <a:buFont typeface="Arial" panose="020B0604020202020204" pitchFamily="34" charset="0"/>
              <a:buChar char="•"/>
              <a:defRPr sz="3200"/>
            </a:lvl1pPr>
          </a:lstStyle>
          <a:p>
            <a:pPr marL="0" indent="0">
              <a:buNone/>
            </a:pPr>
            <a:r>
              <a:rPr lang="zh-CN" altLang="en-US" dirty="0"/>
              <a:t>南京大学人工智能学院</a:t>
            </a:r>
            <a:endParaRPr lang="en-US" altLang="zh-CN" dirty="0"/>
          </a:p>
          <a:p>
            <a:pPr marL="0" indent="0">
              <a:buNone/>
            </a:pPr>
            <a:r>
              <a:rPr lang="zh-CN" altLang="en-US" dirty="0"/>
              <a:t>副院长</a:t>
            </a:r>
          </a:p>
        </p:txBody>
      </p:sp>
    </p:spTree>
    <p:extLst>
      <p:ext uri="{BB962C8B-B14F-4D97-AF65-F5344CB8AC3E}">
        <p14:creationId xmlns:p14="http://schemas.microsoft.com/office/powerpoint/2010/main" val="18259339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2C8AE2-972D-3D04-0702-1B84B16C5314}"/>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lvl="0" algn="l"/>
            <a:r>
              <a:rPr kumimoji="0" lang="zh-CN" altLang="en-US" sz="6000" b="1" i="0" u="none" strike="noStrike" kern="0" cap="none" spc="0" normalizeH="0" baseline="0" noProof="0" dirty="0">
                <a:ln>
                  <a:noFill/>
                </a:ln>
                <a:solidFill>
                  <a:srgbClr val="373737"/>
                </a:solidFill>
                <a:effectLst/>
                <a:uLnTx/>
                <a:uFillTx/>
                <a:latin typeface="Alibaba PuHuiTi 2 55 Regular"/>
                <a:ea typeface="+mj-ea"/>
                <a:cs typeface="+mj-cs"/>
                <a:sym typeface="Alibaba PuHuiTi 2 55 Regular"/>
              </a:rPr>
              <a:t>问题处理</a:t>
            </a:r>
            <a:r>
              <a:rPr lang="zh-CN" altLang="en-US" sz="6000" b="1" dirty="0">
                <a:solidFill>
                  <a:srgbClr val="373737"/>
                </a:solidFill>
              </a:rPr>
              <a:t>模块</a:t>
            </a:r>
            <a:endParaRPr kumimoji="0" lang="zh-CN" altLang="en-US" sz="6000" b="1" i="0" u="none" strike="noStrike" kern="0" cap="none" spc="0" normalizeH="0" baseline="0" noProof="0" dirty="0">
              <a:ln>
                <a:noFill/>
              </a:ln>
              <a:solidFill>
                <a:srgbClr val="373737"/>
              </a:solidFill>
              <a:effectLst/>
              <a:uLnTx/>
              <a:uFillTx/>
              <a:latin typeface="Alibaba PuHuiTi 2 55 Regular"/>
              <a:ea typeface="+mj-ea"/>
              <a:cs typeface="+mj-cs"/>
              <a:sym typeface="Alibaba PuHuiTi 2 55 Regular"/>
            </a:endParaRPr>
          </a:p>
        </p:txBody>
      </p:sp>
      <p:sp>
        <p:nvSpPr>
          <p:cNvPr id="22" name="椭圆 21">
            <a:extLst>
              <a:ext uri="{FF2B5EF4-FFF2-40B4-BE49-F238E27FC236}">
                <a16:creationId xmlns:a16="http://schemas.microsoft.com/office/drawing/2014/main" id="{9A94E2E5-F852-9FAD-67FE-F5FF063EF409}"/>
              </a:ext>
            </a:extLst>
          </p:cNvPr>
          <p:cNvSpPr/>
          <p:nvPr/>
        </p:nvSpPr>
        <p:spPr>
          <a:xfrm>
            <a:off x="10386052" y="2117936"/>
            <a:ext cx="3597922" cy="3597922"/>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lvl="0" defTabSz="914400" latinLnBrk="1">
              <a:defRPr/>
            </a:pPr>
            <a:r>
              <a:rPr lang="en-US" altLang="zh-CN" sz="6000" b="1" dirty="0">
                <a:solidFill>
                  <a:srgbClr val="FFFFFF"/>
                </a:solidFill>
              </a:rPr>
              <a:t>SQL</a:t>
            </a:r>
          </a:p>
          <a:p>
            <a:pPr defTabSz="914400" latinLnBrk="1"/>
            <a:r>
              <a:rPr lang="zh-CN" altLang="en-US" sz="4800" b="1" dirty="0">
                <a:solidFill>
                  <a:srgbClr val="FFFFFF"/>
                </a:solidFill>
              </a:rPr>
              <a:t>语句</a:t>
            </a:r>
            <a:endPar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endParaRPr>
          </a:p>
        </p:txBody>
      </p:sp>
      <p:sp>
        <p:nvSpPr>
          <p:cNvPr id="24" name="椭圆 23">
            <a:extLst>
              <a:ext uri="{FF2B5EF4-FFF2-40B4-BE49-F238E27FC236}">
                <a16:creationId xmlns:a16="http://schemas.microsoft.com/office/drawing/2014/main" id="{D0B485B3-E946-ECF4-C3D3-68440EF2177F}"/>
              </a:ext>
            </a:extLst>
          </p:cNvPr>
          <p:cNvSpPr/>
          <p:nvPr/>
        </p:nvSpPr>
        <p:spPr>
          <a:xfrm>
            <a:off x="14433488" y="4093814"/>
            <a:ext cx="5528371" cy="5528371"/>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rPr>
              <a:t>回答</a:t>
            </a:r>
            <a:endParaRPr kumimoji="0" lang="en-US" altLang="zh-CN" sz="60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rPr>
              <a:t>模板</a:t>
            </a:r>
          </a:p>
        </p:txBody>
      </p:sp>
      <p:sp>
        <p:nvSpPr>
          <p:cNvPr id="25" name="椭圆 24">
            <a:extLst>
              <a:ext uri="{FF2B5EF4-FFF2-40B4-BE49-F238E27FC236}">
                <a16:creationId xmlns:a16="http://schemas.microsoft.com/office/drawing/2014/main" id="{EFBAAAC4-79D8-566C-9C9F-69AB29F4BB2B}"/>
              </a:ext>
            </a:extLst>
          </p:cNvPr>
          <p:cNvSpPr/>
          <p:nvPr/>
        </p:nvSpPr>
        <p:spPr>
          <a:xfrm>
            <a:off x="14415284" y="10231200"/>
            <a:ext cx="2517562" cy="2517562"/>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noFill/>
                </a:ln>
                <a:solidFill>
                  <a:srgbClr val="FFFFFF"/>
                </a:solidFill>
                <a:effectLst/>
                <a:uLnTx/>
                <a:uFillTx/>
                <a:latin typeface="Alibaba PuHuiTi 2 55 Regular"/>
                <a:sym typeface="Alibaba PuHuiTi 2 55 Regular"/>
              </a:rPr>
              <a:t>问题</a:t>
            </a:r>
            <a:endParaRPr kumimoji="0" lang="en-US" altLang="zh-CN" sz="44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noFill/>
                </a:ln>
                <a:solidFill>
                  <a:srgbClr val="FFFFFF"/>
                </a:solidFill>
                <a:effectLst/>
                <a:uLnTx/>
                <a:uFillTx/>
                <a:latin typeface="Alibaba PuHuiTi 2 55 Regular"/>
                <a:sym typeface="Alibaba PuHuiTi 2 55 Regular"/>
              </a:rPr>
              <a:t>类型</a:t>
            </a:r>
          </a:p>
        </p:txBody>
      </p:sp>
      <p:sp>
        <p:nvSpPr>
          <p:cNvPr id="27" name="椭圆 26">
            <a:extLst>
              <a:ext uri="{FF2B5EF4-FFF2-40B4-BE49-F238E27FC236}">
                <a16:creationId xmlns:a16="http://schemas.microsoft.com/office/drawing/2014/main" id="{C659C04C-26D6-B7F8-5458-F3E1FD95FECD}"/>
              </a:ext>
            </a:extLst>
          </p:cNvPr>
          <p:cNvSpPr/>
          <p:nvPr/>
        </p:nvSpPr>
        <p:spPr>
          <a:xfrm>
            <a:off x="5705578" y="8792650"/>
            <a:ext cx="4297075" cy="4297075"/>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rPr>
              <a:t>年报</a:t>
            </a:r>
            <a:endParaRPr kumimoji="0" lang="en-US" altLang="zh-CN" sz="60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srgbClr val="FFFFFF"/>
                </a:solidFill>
                <a:effectLst/>
                <a:uLnTx/>
                <a:uFillTx/>
                <a:latin typeface="Alibaba PuHuiTi 2 55 Regular"/>
                <a:sym typeface="Alibaba PuHuiTi 2 55 Regular"/>
              </a:rPr>
              <a:t>定位信息</a:t>
            </a:r>
          </a:p>
        </p:txBody>
      </p:sp>
      <p:sp>
        <p:nvSpPr>
          <p:cNvPr id="29" name="椭圆 28">
            <a:extLst>
              <a:ext uri="{FF2B5EF4-FFF2-40B4-BE49-F238E27FC236}">
                <a16:creationId xmlns:a16="http://schemas.microsoft.com/office/drawing/2014/main" id="{38D1BB63-74A7-F8E3-43A6-2EE23DAFAF13}"/>
              </a:ext>
            </a:extLst>
          </p:cNvPr>
          <p:cNvSpPr/>
          <p:nvPr/>
        </p:nvSpPr>
        <p:spPr>
          <a:xfrm>
            <a:off x="4211157" y="2997491"/>
            <a:ext cx="5436734" cy="5436734"/>
          </a:xfrm>
          <a:prstGeom prst="ellipse">
            <a:avLst/>
          </a:prstGeom>
          <a:solidFill>
            <a:schemeClr val="accent1">
              <a:lumMod val="60000"/>
              <a:lumOff val="40000"/>
            </a:schemeClr>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lang="zh-CN" altLang="en-US" sz="6000" b="1" dirty="0">
                <a:solidFill>
                  <a:srgbClr val="FFFFFF"/>
                </a:solidFill>
              </a:rPr>
              <a:t>关键词</a:t>
            </a:r>
            <a:endParaRPr kumimoji="0" lang="en-US" altLang="zh-CN" sz="6000" b="1" i="0" u="none" strike="noStrike" kern="0" cap="none" spc="0" normalizeH="0" baseline="0" noProof="0" dirty="0">
              <a:ln>
                <a:noFill/>
              </a:ln>
              <a:solidFill>
                <a:srgbClr val="FFFFFF"/>
              </a:solidFill>
              <a:effectLst/>
              <a:uLnTx/>
              <a:uFillTx/>
              <a:latin typeface="Alibaba PuHuiTi 2 55 Regular"/>
              <a:sym typeface="Alibaba PuHuiTi 2 55 Regular"/>
            </a:endParaRPr>
          </a:p>
        </p:txBody>
      </p:sp>
    </p:spTree>
    <p:extLst>
      <p:ext uri="{BB962C8B-B14F-4D97-AF65-F5344CB8AC3E}">
        <p14:creationId xmlns:p14="http://schemas.microsoft.com/office/powerpoint/2010/main" val="1112344468"/>
      </p:ext>
    </p:extLst>
  </p:cSld>
  <p:clrMapOvr>
    <a:masterClrMapping/>
  </p:clrMapOvr>
  <mc:AlternateContent xmlns:mc="http://schemas.openxmlformats.org/markup-compatibility/2006" xmlns:p159="http://schemas.microsoft.com/office/powerpoint/2015/09/main">
    <mc:Choice Requires="p159">
      <p:transition spd="slow" advClick="0" advTm="10">
        <p159:morph option="byObject"/>
      </p:transition>
    </mc:Choice>
    <mc:Fallback xmlns="">
      <p:transition spd="slow" advClick="0" advTm="1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id="{A114A64E-C441-4E3F-C4F7-8228F3DB4FAC}"/>
              </a:ext>
            </a:extLst>
          </p:cNvPr>
          <p:cNvSpPr txBox="1"/>
          <p:nvPr/>
        </p:nvSpPr>
        <p:spPr>
          <a:xfrm>
            <a:off x="998799" y="3946497"/>
            <a:ext cx="11493120" cy="3706143"/>
          </a:xfrm>
          <a:prstGeom prst="rect">
            <a:avLst/>
          </a:prstGeom>
          <a:solidFill>
            <a:srgbClr val="EEEEEE"/>
          </a:solidFill>
          <a:ln w="12700" cap="flat">
            <a:solidFill>
              <a:schemeClr val="bg1">
                <a:lumMod val="65000"/>
              </a:schemeClr>
            </a:solidFill>
            <a:miter lim="400000"/>
          </a:ln>
          <a:effectLst>
            <a:outerShdw blurRad="50800" dist="38100" dir="2700000" algn="tl" rotWithShape="0">
              <a:prstClr val="black">
                <a:alpha val="40000"/>
              </a:prstClr>
            </a:outerShdw>
          </a:effectLst>
        </p:spPr>
        <p:style>
          <a:lnRef idx="0">
            <a:srgbClr val="FFFFFF"/>
          </a:lnRef>
          <a:fillRef idx="0">
            <a:srgbClr val="FFFFFF"/>
          </a:fillRef>
          <a:effectRef idx="0">
            <a:srgbClr val="FFFFFF"/>
          </a:effectRef>
          <a:fontRef idx="none"/>
        </p:style>
        <p:txBody>
          <a:bodyPr wrap="square">
            <a:spAutoFit/>
          </a:bodyPr>
          <a:lstStyle/>
          <a:p>
            <a:pPr algn="l">
              <a:lnSpc>
                <a:spcPct val="150000"/>
              </a:lnSpc>
            </a:pPr>
            <a:r>
              <a:rPr lang="zh-CN" altLang="en-US" sz="3200" b="1" dirty="0">
                <a:solidFill>
                  <a:srgbClr val="373737"/>
                </a:solidFill>
                <a:latin typeface="Arial" panose="020B0604020202020204" pitchFamily="34" charset="0"/>
                <a:cs typeface="Arial" panose="020B0604020202020204" pitchFamily="34" charset="0"/>
              </a:rPr>
              <a:t>输入问题：</a:t>
            </a:r>
            <a:r>
              <a:rPr lang="zh-CN" altLang="en-US" sz="3200" dirty="0">
                <a:solidFill>
                  <a:schemeClr val="tx1"/>
                </a:solidFill>
                <a:latin typeface="Arial" panose="020B0604020202020204" pitchFamily="34" charset="0"/>
                <a:cs typeface="Arial" panose="020B0604020202020204" pitchFamily="34" charset="0"/>
              </a:rPr>
              <a:t>请帮我查一下，在</a:t>
            </a:r>
            <a:r>
              <a:rPr lang="en-US" altLang="zh-CN" sz="3200" dirty="0">
                <a:solidFill>
                  <a:schemeClr val="tx1"/>
                </a:solidFill>
                <a:latin typeface="Arial" panose="020B0604020202020204" pitchFamily="34" charset="0"/>
                <a:cs typeface="Arial" panose="020B0604020202020204" pitchFamily="34" charset="0"/>
              </a:rPr>
              <a:t>2020</a:t>
            </a:r>
            <a:r>
              <a:rPr lang="zh-CN" altLang="en-US" sz="3200" dirty="0">
                <a:solidFill>
                  <a:schemeClr val="tx1"/>
                </a:solidFill>
                <a:latin typeface="Arial" panose="020B0604020202020204" pitchFamily="34" charset="0"/>
                <a:cs typeface="Arial" panose="020B0604020202020204" pitchFamily="34" charset="0"/>
              </a:rPr>
              <a:t>年兴业皮革科技股份有限公司的货币资金额是多少，结果保留两位小数</a:t>
            </a:r>
            <a:r>
              <a:rPr lang="en-US" altLang="zh-CN" sz="3200" dirty="0">
                <a:solidFill>
                  <a:schemeClr val="tx1"/>
                </a:solidFill>
                <a:latin typeface="Arial" panose="020B0604020202020204" pitchFamily="34" charset="0"/>
                <a:cs typeface="Arial" panose="020B0604020202020204" pitchFamily="34" charset="0"/>
              </a:rPr>
              <a:t>.</a:t>
            </a:r>
          </a:p>
          <a:p>
            <a:pPr algn="l">
              <a:lnSpc>
                <a:spcPct val="150000"/>
              </a:lnSpc>
            </a:pPr>
            <a:endParaRPr lang="en-US" altLang="zh-CN" sz="3200" b="1" dirty="0">
              <a:solidFill>
                <a:srgbClr val="373737"/>
              </a:solidFill>
              <a:latin typeface="Arial" panose="020B0604020202020204" pitchFamily="34" charset="0"/>
              <a:cs typeface="Arial" panose="020B0604020202020204" pitchFamily="34" charset="0"/>
            </a:endParaRPr>
          </a:p>
          <a:p>
            <a:pPr algn="l">
              <a:lnSpc>
                <a:spcPct val="150000"/>
              </a:lnSpc>
            </a:pPr>
            <a:r>
              <a:rPr lang="zh-CN" altLang="en-US" sz="3200" b="1" dirty="0">
                <a:solidFill>
                  <a:srgbClr val="373737"/>
                </a:solidFill>
                <a:latin typeface="Arial" panose="020B0604020202020204" pitchFamily="34" charset="0"/>
                <a:cs typeface="Arial" panose="020B0604020202020204" pitchFamily="34" charset="0"/>
              </a:rPr>
              <a:t>回答模板：</a:t>
            </a:r>
            <a:r>
              <a:rPr lang="en-US" altLang="zh-CN" sz="3200" dirty="0">
                <a:solidFill>
                  <a:srgbClr val="E94D12"/>
                </a:solidFill>
                <a:latin typeface="Arial" panose="020B0604020202020204" pitchFamily="34" charset="0"/>
                <a:cs typeface="Arial" panose="020B0604020202020204" pitchFamily="34" charset="0"/>
              </a:rPr>
              <a:t>2020</a:t>
            </a:r>
            <a:r>
              <a:rPr lang="zh-CN" altLang="en-US" sz="3200" dirty="0">
                <a:solidFill>
                  <a:srgbClr val="E94D12"/>
                </a:solidFill>
                <a:latin typeface="Arial" panose="020B0604020202020204" pitchFamily="34" charset="0"/>
                <a:cs typeface="Arial" panose="020B0604020202020204" pitchFamily="34" charset="0"/>
              </a:rPr>
              <a:t>年兴业皮革科技股份有限公司的货币资金额是</a:t>
            </a:r>
            <a:r>
              <a:rPr lang="en-US" altLang="zh-CN" sz="3200" dirty="0">
                <a:solidFill>
                  <a:srgbClr val="E94D12"/>
                </a:solidFill>
                <a:latin typeface="Arial" panose="020B0604020202020204" pitchFamily="34" charset="0"/>
                <a:cs typeface="Arial" panose="020B0604020202020204" pitchFamily="34" charset="0"/>
              </a:rPr>
              <a:t>{:.2f} </a:t>
            </a:r>
            <a:r>
              <a:rPr lang="zh-CN" altLang="en-US" sz="3200" dirty="0">
                <a:solidFill>
                  <a:srgbClr val="E94D12"/>
                </a:solidFill>
                <a:latin typeface="Arial" panose="020B0604020202020204" pitchFamily="34" charset="0"/>
                <a:cs typeface="Arial" panose="020B0604020202020204" pitchFamily="34" charset="0"/>
              </a:rPr>
              <a:t>。</a:t>
            </a:r>
            <a:endParaRPr kumimoji="0" lang="zh-CN" altLang="en-US" sz="3200" i="0" u="none" strike="noStrike" cap="none" spc="0" normalizeH="0" baseline="0" dirty="0">
              <a:ln>
                <a:noFill/>
              </a:ln>
              <a:solidFill>
                <a:srgbClr val="E94D12"/>
              </a:solidFill>
              <a:effectLst/>
              <a:uFillTx/>
              <a:latin typeface="+mj-lt"/>
              <a:ea typeface="+mj-ea"/>
              <a:cs typeface="+mj-cs"/>
              <a:sym typeface="Alibaba PuHuiTi 2 55 Regular"/>
            </a:endParaRPr>
          </a:p>
        </p:txBody>
      </p:sp>
      <p:sp>
        <p:nvSpPr>
          <p:cNvPr id="2" name="文本框 1">
            <a:extLst>
              <a:ext uri="{FF2B5EF4-FFF2-40B4-BE49-F238E27FC236}">
                <a16:creationId xmlns:a16="http://schemas.microsoft.com/office/drawing/2014/main" id="{F92C8AE2-972D-3D04-0702-1B84B16C5314}"/>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lvl="0" algn="l"/>
            <a:r>
              <a:rPr kumimoji="0" lang="zh-CN" altLang="en-US" sz="6000" b="1" i="0" u="none" strike="noStrike" kern="0" cap="none" spc="0" normalizeH="0" baseline="0" noProof="0" dirty="0">
                <a:ln>
                  <a:noFill/>
                </a:ln>
                <a:solidFill>
                  <a:srgbClr val="373737"/>
                </a:solidFill>
                <a:effectLst/>
                <a:uLnTx/>
                <a:uFillTx/>
                <a:latin typeface="Alibaba PuHuiTi 2 55 Regular"/>
                <a:ea typeface="+mj-ea"/>
                <a:cs typeface="+mj-cs"/>
                <a:sym typeface="Alibaba PuHuiTi 2 55 Regular"/>
              </a:rPr>
              <a:t>问题处理</a:t>
            </a:r>
            <a:r>
              <a:rPr lang="zh-CN" altLang="en-US" sz="6000" b="1" dirty="0">
                <a:solidFill>
                  <a:srgbClr val="373737"/>
                </a:solidFill>
              </a:rPr>
              <a:t>模块</a:t>
            </a:r>
            <a:endParaRPr kumimoji="0" lang="zh-CN" altLang="en-US" sz="6000" b="1" i="0" u="none" strike="noStrike" kern="0" cap="none" spc="0" normalizeH="0" baseline="0" noProof="0" dirty="0">
              <a:ln>
                <a:noFill/>
              </a:ln>
              <a:solidFill>
                <a:srgbClr val="373737"/>
              </a:solidFill>
              <a:effectLst/>
              <a:uLnTx/>
              <a:uFillTx/>
              <a:latin typeface="Alibaba PuHuiTi 2 55 Regular"/>
              <a:ea typeface="+mj-ea"/>
              <a:cs typeface="+mj-cs"/>
              <a:sym typeface="Alibaba PuHuiTi 2 55 Regular"/>
            </a:endParaRPr>
          </a:p>
        </p:txBody>
      </p:sp>
      <p:sp>
        <p:nvSpPr>
          <p:cNvPr id="23" name="文本框 22">
            <a:extLst>
              <a:ext uri="{FF2B5EF4-FFF2-40B4-BE49-F238E27FC236}">
                <a16:creationId xmlns:a16="http://schemas.microsoft.com/office/drawing/2014/main" id="{9569A96B-CB1D-DEF5-0F1E-3B20AFD31667}"/>
              </a:ext>
            </a:extLst>
          </p:cNvPr>
          <p:cNvSpPr txBox="1"/>
          <p:nvPr/>
        </p:nvSpPr>
        <p:spPr>
          <a:xfrm>
            <a:off x="20192432" y="10151539"/>
            <a:ext cx="3117148" cy="120032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3600" dirty="0">
                <a:solidFill>
                  <a:schemeClr val="bg1"/>
                </a:solidFill>
                <a:latin typeface="Consolas" panose="020B0609020204030204" pitchFamily="49" charset="0"/>
              </a:rPr>
              <a:t>应付账款、</a:t>
            </a:r>
            <a:endParaRPr lang="en-US" altLang="zh-CN" sz="3600" dirty="0">
              <a:solidFill>
                <a:schemeClr val="bg1"/>
              </a:solidFill>
              <a:latin typeface="Consolas" panose="020B0609020204030204" pitchFamily="49" charset="0"/>
            </a:endParaRPr>
          </a:p>
          <a:p>
            <a:r>
              <a:rPr lang="zh-CN" altLang="en-US" sz="3600" dirty="0">
                <a:solidFill>
                  <a:schemeClr val="bg1"/>
                </a:solidFill>
                <a:latin typeface="Consolas" panose="020B0609020204030204" pitchFamily="49" charset="0"/>
              </a:rPr>
              <a:t>应收账款</a:t>
            </a:r>
            <a:endParaRPr lang="zh-CN" altLang="en-US" sz="3600" dirty="0"/>
          </a:p>
        </p:txBody>
      </p:sp>
      <p:sp>
        <p:nvSpPr>
          <p:cNvPr id="3" name="椭圆 2">
            <a:extLst>
              <a:ext uri="{FF2B5EF4-FFF2-40B4-BE49-F238E27FC236}">
                <a16:creationId xmlns:a16="http://schemas.microsoft.com/office/drawing/2014/main" id="{83816C8E-14BD-C307-4982-BC55832832AE}"/>
              </a:ext>
            </a:extLst>
          </p:cNvPr>
          <p:cNvSpPr/>
          <p:nvPr/>
        </p:nvSpPr>
        <p:spPr>
          <a:xfrm>
            <a:off x="13604966" y="4228440"/>
            <a:ext cx="5528371" cy="5528371"/>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rPr>
              <a:t>回答</a:t>
            </a:r>
            <a:endParaRPr kumimoji="0" lang="en-US" altLang="zh-CN" sz="60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rPr>
              <a:t>模板</a:t>
            </a:r>
          </a:p>
        </p:txBody>
      </p:sp>
      <p:grpSp>
        <p:nvGrpSpPr>
          <p:cNvPr id="56" name="组合 55">
            <a:extLst>
              <a:ext uri="{FF2B5EF4-FFF2-40B4-BE49-F238E27FC236}">
                <a16:creationId xmlns:a16="http://schemas.microsoft.com/office/drawing/2014/main" id="{AE1664D9-AF3F-6A1A-FA9F-D3D59E81659A}"/>
              </a:ext>
            </a:extLst>
          </p:cNvPr>
          <p:cNvGrpSpPr/>
          <p:nvPr/>
        </p:nvGrpSpPr>
        <p:grpSpPr>
          <a:xfrm>
            <a:off x="14360803" y="10364969"/>
            <a:ext cx="4275104" cy="2144941"/>
            <a:chOff x="10485432" y="5988842"/>
            <a:chExt cx="7372851" cy="1238107"/>
          </a:xfrm>
        </p:grpSpPr>
        <p:sp>
          <p:nvSpPr>
            <p:cNvPr id="22" name="矩形: 圆角 21">
              <a:extLst>
                <a:ext uri="{FF2B5EF4-FFF2-40B4-BE49-F238E27FC236}">
                  <a16:creationId xmlns:a16="http://schemas.microsoft.com/office/drawing/2014/main" id="{D8C57723-5635-AD47-1C0B-FDD5CE15ADDB}"/>
                </a:ext>
              </a:extLst>
            </p:cNvPr>
            <p:cNvSpPr/>
            <p:nvPr/>
          </p:nvSpPr>
          <p:spPr>
            <a:xfrm>
              <a:off x="10485432" y="5988842"/>
              <a:ext cx="7110023" cy="1238107"/>
            </a:xfrm>
            <a:prstGeom prst="roundRect">
              <a:avLst/>
            </a:prstGeom>
            <a:solidFill>
              <a:schemeClr val="accent1">
                <a:lumMod val="60000"/>
                <a:lumOff val="40000"/>
              </a:schemeClr>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defTabSz="914400" latinLnBrk="1"/>
              <a:endParaRPr lang="zh-CN" altLang="en-US" sz="6000" b="1" dirty="0">
                <a:solidFill>
                  <a:srgbClr val="FFFFFF"/>
                </a:solidFill>
              </a:endParaRPr>
            </a:p>
          </p:txBody>
        </p:sp>
        <p:sp>
          <p:nvSpPr>
            <p:cNvPr id="13" name="文本框 12">
              <a:extLst>
                <a:ext uri="{FF2B5EF4-FFF2-40B4-BE49-F238E27FC236}">
                  <a16:creationId xmlns:a16="http://schemas.microsoft.com/office/drawing/2014/main" id="{8545BBBA-E44C-5697-1B9D-7F38CEE3359E}"/>
                </a:ext>
              </a:extLst>
            </p:cNvPr>
            <p:cNvSpPr txBox="1"/>
            <p:nvPr/>
          </p:nvSpPr>
          <p:spPr>
            <a:xfrm>
              <a:off x="10923545" y="6049191"/>
              <a:ext cx="6934738" cy="93894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342900" indent="-342900" algn="l">
                <a:lnSpc>
                  <a:spcPct val="150000"/>
                </a:lnSpc>
                <a:buFont typeface="Arial" panose="020B0604020202020204" pitchFamily="34" charset="0"/>
                <a:buChar char="•"/>
                <a:defRPr sz="3200"/>
              </a:lvl1pPr>
            </a:lstStyle>
            <a:p>
              <a:pPr marL="0" indent="0">
                <a:buNone/>
              </a:pPr>
              <a:r>
                <a:rPr lang="zh-CN" altLang="en-US" sz="4000" dirty="0">
                  <a:solidFill>
                    <a:schemeClr val="bg1"/>
                  </a:solidFill>
                </a:rPr>
                <a:t>保证输出答案的规范性和可控性</a:t>
              </a:r>
            </a:p>
          </p:txBody>
        </p:sp>
      </p:grpSp>
      <p:sp>
        <p:nvSpPr>
          <p:cNvPr id="35" name="椭圆 34">
            <a:extLst>
              <a:ext uri="{FF2B5EF4-FFF2-40B4-BE49-F238E27FC236}">
                <a16:creationId xmlns:a16="http://schemas.microsoft.com/office/drawing/2014/main" id="{67A37CAA-F2AB-E231-5A0A-EDEA09C2020A}"/>
              </a:ext>
            </a:extLst>
          </p:cNvPr>
          <p:cNvSpPr/>
          <p:nvPr/>
        </p:nvSpPr>
        <p:spPr>
          <a:xfrm>
            <a:off x="19313449" y="9330229"/>
            <a:ext cx="2848811" cy="2842948"/>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lang="zh-CN" altLang="en-US" sz="3600" b="1" dirty="0">
                <a:solidFill>
                  <a:srgbClr val="FFFFFF"/>
                </a:solidFill>
                <a:latin typeface="Alibaba PuHuiTi 2 55 Regular"/>
              </a:rPr>
              <a:t>小数位数</a:t>
            </a:r>
            <a:endParaRPr kumimoji="0" lang="zh-CN" altLang="en-US" sz="3600" b="1" i="0" u="none" strike="noStrike" kern="0" cap="none" spc="0" normalizeH="0" baseline="0" noProof="0" dirty="0">
              <a:ln>
                <a:noFill/>
              </a:ln>
              <a:solidFill>
                <a:srgbClr val="FFFFFF"/>
              </a:solidFill>
              <a:effectLst/>
              <a:uLnTx/>
              <a:uFillTx/>
              <a:latin typeface="Alibaba PuHuiTi 2 55 Regular"/>
              <a:sym typeface="Alibaba PuHuiTi 2 55 Regular"/>
            </a:endParaRPr>
          </a:p>
        </p:txBody>
      </p:sp>
      <p:sp>
        <p:nvSpPr>
          <p:cNvPr id="43" name="椭圆 42">
            <a:extLst>
              <a:ext uri="{FF2B5EF4-FFF2-40B4-BE49-F238E27FC236}">
                <a16:creationId xmlns:a16="http://schemas.microsoft.com/office/drawing/2014/main" id="{44C73B46-8D66-2812-ED17-93E5EE4D1EDA}"/>
              </a:ext>
            </a:extLst>
          </p:cNvPr>
          <p:cNvSpPr/>
          <p:nvPr/>
        </p:nvSpPr>
        <p:spPr>
          <a:xfrm>
            <a:off x="20460769" y="5651011"/>
            <a:ext cx="2848811" cy="2842948"/>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srgbClr val="FFFFFF"/>
                </a:solidFill>
                <a:effectLst/>
                <a:uLnTx/>
                <a:uFillTx/>
                <a:latin typeface="Alibaba PuHuiTi 2 55 Regular"/>
                <a:sym typeface="Alibaba PuHuiTi 2 55 Regular"/>
              </a:rPr>
              <a:t>答案句式</a:t>
            </a:r>
          </a:p>
        </p:txBody>
      </p:sp>
      <p:sp>
        <p:nvSpPr>
          <p:cNvPr id="47" name="椭圆 46">
            <a:extLst>
              <a:ext uri="{FF2B5EF4-FFF2-40B4-BE49-F238E27FC236}">
                <a16:creationId xmlns:a16="http://schemas.microsoft.com/office/drawing/2014/main" id="{414444A9-0145-9402-5643-E65B8EB50A26}"/>
              </a:ext>
            </a:extLst>
          </p:cNvPr>
          <p:cNvSpPr/>
          <p:nvPr/>
        </p:nvSpPr>
        <p:spPr>
          <a:xfrm>
            <a:off x="18902195" y="2283586"/>
            <a:ext cx="2848811" cy="2842948"/>
          </a:xfrm>
          <a:prstGeom prst="ellipse">
            <a:avLst/>
          </a:prstGeom>
          <a:solidFill>
            <a:srgbClr val="45A4FC"/>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srgbClr val="FFFFFF"/>
                </a:solidFill>
                <a:effectLst/>
                <a:uLnTx/>
                <a:uFillTx/>
                <a:latin typeface="Alibaba PuHuiTi 2 55 Regular"/>
                <a:sym typeface="Alibaba PuHuiTi 2 55 Regular"/>
              </a:rPr>
              <a:t>关键词</a:t>
            </a:r>
            <a:endParaRPr kumimoji="0" lang="en-US" altLang="zh-CN" sz="36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srgbClr val="FFFFFF"/>
                </a:solidFill>
                <a:effectLst/>
                <a:uLnTx/>
                <a:uFillTx/>
                <a:latin typeface="Alibaba PuHuiTi 2 55 Regular"/>
                <a:sym typeface="Alibaba PuHuiTi 2 55 Regular"/>
              </a:rPr>
              <a:t>恢复</a:t>
            </a:r>
          </a:p>
        </p:txBody>
      </p:sp>
      <p:graphicFrame>
        <p:nvGraphicFramePr>
          <p:cNvPr id="55" name="表格 3">
            <a:extLst>
              <a:ext uri="{FF2B5EF4-FFF2-40B4-BE49-F238E27FC236}">
                <a16:creationId xmlns:a16="http://schemas.microsoft.com/office/drawing/2014/main" id="{2B54C10B-5C3A-666E-783E-B55E71BFAF56}"/>
              </a:ext>
            </a:extLst>
          </p:cNvPr>
          <p:cNvGraphicFramePr>
            <a:graphicFrameLocks noGrp="1"/>
          </p:cNvGraphicFramePr>
          <p:nvPr>
            <p:extLst>
              <p:ext uri="{D42A27DB-BD31-4B8C-83A1-F6EECF244321}">
                <p14:modId xmlns:p14="http://schemas.microsoft.com/office/powerpoint/2010/main" val="4293621086"/>
              </p:ext>
            </p:extLst>
          </p:nvPr>
        </p:nvGraphicFramePr>
        <p:xfrm>
          <a:off x="1892909" y="8328015"/>
          <a:ext cx="9704900" cy="4181895"/>
        </p:xfrm>
        <a:graphic>
          <a:graphicData uri="http://schemas.openxmlformats.org/drawingml/2006/table">
            <a:tbl>
              <a:tblPr firstRow="1" bandRow="1">
                <a:tableStyleId>{5C22544A-7EE6-4342-B048-85BDC9FD1C3A}</a:tableStyleId>
              </a:tblPr>
              <a:tblGrid>
                <a:gridCol w="1874098">
                  <a:extLst>
                    <a:ext uri="{9D8B030D-6E8A-4147-A177-3AD203B41FA5}">
                      <a16:colId xmlns:a16="http://schemas.microsoft.com/office/drawing/2014/main" val="1132237508"/>
                    </a:ext>
                  </a:extLst>
                </a:gridCol>
                <a:gridCol w="3915401">
                  <a:extLst>
                    <a:ext uri="{9D8B030D-6E8A-4147-A177-3AD203B41FA5}">
                      <a16:colId xmlns:a16="http://schemas.microsoft.com/office/drawing/2014/main" val="2089746263"/>
                    </a:ext>
                  </a:extLst>
                </a:gridCol>
                <a:gridCol w="3915401">
                  <a:extLst>
                    <a:ext uri="{9D8B030D-6E8A-4147-A177-3AD203B41FA5}">
                      <a16:colId xmlns:a16="http://schemas.microsoft.com/office/drawing/2014/main" val="1407334694"/>
                    </a:ext>
                  </a:extLst>
                </a:gridCol>
              </a:tblGrid>
              <a:tr h="1372506">
                <a:tc>
                  <a:txBody>
                    <a:bodyPr/>
                    <a:lstStyle/>
                    <a:p>
                      <a:endParaRPr lang="zh-CN" altLang="en-US" sz="3600" dirty="0">
                        <a:solidFill>
                          <a:srgbClr val="373737"/>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3600" b="1" i="0" u="none" strike="noStrike" cap="none" spc="0" baseline="0" dirty="0">
                          <a:solidFill>
                            <a:srgbClr val="373737"/>
                          </a:solidFill>
                          <a:uFillTx/>
                          <a:latin typeface="+mn-lt"/>
                          <a:ea typeface="+mn-ea"/>
                          <a:cs typeface="+mn-cs"/>
                          <a:sym typeface="Alibaba PuHuiTi 2 55 Regular"/>
                        </a:rPr>
                        <a:t>Type-1 Score</a:t>
                      </a:r>
                      <a:endParaRPr lang="zh-CN" altLang="en-US" sz="3600" b="1" i="0" u="none" strike="noStrike" cap="none" spc="0" baseline="0" dirty="0">
                        <a:solidFill>
                          <a:srgbClr val="373737"/>
                        </a:solidFill>
                        <a:uFillTx/>
                        <a:latin typeface="+mn-lt"/>
                        <a:ea typeface="+mn-ea"/>
                        <a:cs typeface="+mn-cs"/>
                        <a:sym typeface="Alibaba PuHuiTi 2 55 Regul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3600" b="1" i="0" u="none" strike="noStrike" cap="none" spc="0" baseline="0" dirty="0">
                          <a:solidFill>
                            <a:srgbClr val="373737"/>
                          </a:solidFill>
                          <a:uFillTx/>
                          <a:latin typeface="+mn-lt"/>
                          <a:ea typeface="+mn-ea"/>
                          <a:cs typeface="+mn-cs"/>
                          <a:sym typeface="Alibaba PuHuiTi 2 55 Regular"/>
                        </a:rPr>
                        <a:t>Type-2 Score</a:t>
                      </a:r>
                      <a:endParaRPr lang="zh-CN" altLang="en-US" sz="3600" b="1" i="0" u="none" strike="noStrike" cap="none" spc="0" baseline="0" dirty="0">
                        <a:solidFill>
                          <a:srgbClr val="373737"/>
                        </a:solidFill>
                        <a:uFillTx/>
                        <a:latin typeface="+mn-lt"/>
                        <a:ea typeface="+mn-ea"/>
                        <a:cs typeface="+mn-cs"/>
                        <a:sym typeface="Alibaba PuHuiTi 2 55 Regul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6551143"/>
                  </a:ext>
                </a:extLst>
              </a:tr>
              <a:tr h="1463798">
                <a:tc>
                  <a:txBody>
                    <a:bodyPr/>
                    <a:lstStyle/>
                    <a:p>
                      <a:r>
                        <a:rPr lang="zh-CN" altLang="en-US" sz="3600" dirty="0">
                          <a:solidFill>
                            <a:srgbClr val="373737"/>
                          </a:solidFill>
                          <a:latin typeface="+mj-lt"/>
                          <a:ea typeface="+mj-ea"/>
                        </a:rPr>
                        <a:t>有回答模板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3600" b="1" i="0" u="none" strike="noStrike" cap="none" spc="0" baseline="0" dirty="0">
                          <a:solidFill>
                            <a:srgbClr val="EA4D12"/>
                          </a:solidFill>
                          <a:effectLst/>
                          <a:uFillTx/>
                          <a:latin typeface="+mn-lt"/>
                          <a:ea typeface="+mn-ea"/>
                          <a:cs typeface="+mn-cs"/>
                          <a:sym typeface="Alibaba PuHuiTi 2 55 Regular"/>
                        </a:rPr>
                        <a:t>88.4992</a:t>
                      </a:r>
                      <a:endParaRPr lang="zh-CN" altLang="en-US" sz="3600" b="1" dirty="0">
                        <a:solidFill>
                          <a:srgbClr val="EA4D12"/>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3600" b="1" i="0" u="none" strike="noStrike" cap="none" spc="0" baseline="0" dirty="0">
                          <a:solidFill>
                            <a:srgbClr val="EA4D12"/>
                          </a:solidFill>
                          <a:effectLst/>
                          <a:uFillTx/>
                          <a:latin typeface="+mn-lt"/>
                          <a:ea typeface="+mn-ea"/>
                          <a:cs typeface="+mn-cs"/>
                          <a:sym typeface="Alibaba PuHuiTi 2 55 Regular"/>
                        </a:rPr>
                        <a:t>79.4448</a:t>
                      </a:r>
                      <a:endParaRPr lang="zh-CN" altLang="en-US" sz="3600" b="1" dirty="0">
                        <a:solidFill>
                          <a:srgbClr val="EA4D12"/>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236902"/>
                  </a:ext>
                </a:extLst>
              </a:tr>
              <a:tr h="1345591">
                <a:tc>
                  <a:txBody>
                    <a:bodyPr/>
                    <a:lstStyle/>
                    <a:p>
                      <a:r>
                        <a:rPr lang="zh-CN" altLang="en-US" sz="3600" dirty="0">
                          <a:solidFill>
                            <a:srgbClr val="373737"/>
                          </a:solidFill>
                          <a:latin typeface="+mj-lt"/>
                          <a:ea typeface="+mj-ea"/>
                        </a:rPr>
                        <a:t>无回答模板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US" altLang="zh-CN" sz="3600" b="0" i="0" u="none" strike="noStrike" cap="none" spc="0" baseline="0" dirty="0">
                          <a:solidFill>
                            <a:schemeClr val="dk1"/>
                          </a:solidFill>
                          <a:effectLst/>
                          <a:uFillTx/>
                          <a:latin typeface="+mn-lt"/>
                          <a:ea typeface="+mn-ea"/>
                          <a:cs typeface="+mn-cs"/>
                          <a:sym typeface="Alibaba PuHuiTi 2 55 Regular"/>
                        </a:rPr>
                        <a:t>79.6078</a:t>
                      </a:r>
                      <a:endParaRPr lang="zh-CN" altLang="en-US" sz="3600" b="0" i="0" u="none" strike="noStrike" cap="none" spc="0" baseline="0" dirty="0">
                        <a:solidFill>
                          <a:srgbClr val="373737"/>
                        </a:solidFill>
                        <a:uFillTx/>
                        <a:latin typeface="+mj-lt"/>
                        <a:ea typeface="+mj-ea"/>
                        <a:cs typeface="+mn-cs"/>
                        <a:sym typeface="Alibaba PuHuiTi 2 55 Regul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US" altLang="zh-CN" sz="3600" b="0" i="0" u="none" strike="noStrike" cap="none" spc="0" baseline="0" dirty="0">
                          <a:solidFill>
                            <a:schemeClr val="dk1"/>
                          </a:solidFill>
                          <a:effectLst/>
                          <a:uFillTx/>
                          <a:latin typeface="+mn-lt"/>
                          <a:ea typeface="+mn-ea"/>
                          <a:cs typeface="+mn-cs"/>
                          <a:sym typeface="Alibaba PuHuiTi 2 55 Regular"/>
                        </a:rPr>
                        <a:t>76.3637</a:t>
                      </a:r>
                      <a:endParaRPr lang="zh-CN" altLang="en-US" sz="3600" b="0" i="0" u="none" strike="noStrike" cap="none" spc="0" baseline="0" dirty="0">
                        <a:solidFill>
                          <a:srgbClr val="373737"/>
                        </a:solidFill>
                        <a:uFillTx/>
                        <a:latin typeface="+mj-lt"/>
                        <a:ea typeface="+mj-ea"/>
                        <a:cs typeface="+mn-cs"/>
                        <a:sym typeface="Alibaba PuHuiTi 2 55 Regul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921530"/>
                  </a:ext>
                </a:extLst>
              </a:tr>
            </a:tbl>
          </a:graphicData>
        </a:graphic>
      </p:graphicFrame>
    </p:spTree>
    <p:extLst>
      <p:ext uri="{BB962C8B-B14F-4D97-AF65-F5344CB8AC3E}">
        <p14:creationId xmlns:p14="http://schemas.microsoft.com/office/powerpoint/2010/main" val="14224312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2C8AE2-972D-3D04-0702-1B84B16C5314}"/>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lvl="0" algn="l"/>
            <a:r>
              <a:rPr kumimoji="0" lang="zh-CN" altLang="en-US" sz="6000" b="1" i="0" u="none" strike="noStrike" kern="0" cap="none" spc="0" normalizeH="0" baseline="0" noProof="0" dirty="0">
                <a:ln>
                  <a:noFill/>
                </a:ln>
                <a:solidFill>
                  <a:srgbClr val="373737"/>
                </a:solidFill>
                <a:effectLst/>
                <a:uLnTx/>
                <a:uFillTx/>
                <a:latin typeface="Alibaba PuHuiTi 2 55 Regular"/>
                <a:ea typeface="+mj-ea"/>
                <a:cs typeface="+mj-cs"/>
                <a:sym typeface="Alibaba PuHuiTi 2 55 Regular"/>
              </a:rPr>
              <a:t>问题处理</a:t>
            </a:r>
            <a:r>
              <a:rPr lang="zh-CN" altLang="en-US" sz="6000" b="1" dirty="0">
                <a:solidFill>
                  <a:srgbClr val="373737"/>
                </a:solidFill>
              </a:rPr>
              <a:t>模块</a:t>
            </a:r>
            <a:endParaRPr kumimoji="0" lang="zh-CN" altLang="en-US" sz="6000" b="1" i="0" u="none" strike="noStrike" kern="0" cap="none" spc="0" normalizeH="0" baseline="0" noProof="0" dirty="0">
              <a:ln>
                <a:noFill/>
              </a:ln>
              <a:solidFill>
                <a:srgbClr val="373737"/>
              </a:solidFill>
              <a:effectLst/>
              <a:uLnTx/>
              <a:uFillTx/>
              <a:latin typeface="Alibaba PuHuiTi 2 55 Regular"/>
              <a:ea typeface="+mj-ea"/>
              <a:cs typeface="+mj-cs"/>
              <a:sym typeface="Alibaba PuHuiTi 2 55 Regular"/>
            </a:endParaRPr>
          </a:p>
        </p:txBody>
      </p:sp>
      <p:sp>
        <p:nvSpPr>
          <p:cNvPr id="22" name="椭圆 21">
            <a:extLst>
              <a:ext uri="{FF2B5EF4-FFF2-40B4-BE49-F238E27FC236}">
                <a16:creationId xmlns:a16="http://schemas.microsoft.com/office/drawing/2014/main" id="{9A94E2E5-F852-9FAD-67FE-F5FF063EF409}"/>
              </a:ext>
            </a:extLst>
          </p:cNvPr>
          <p:cNvSpPr/>
          <p:nvPr/>
        </p:nvSpPr>
        <p:spPr>
          <a:xfrm>
            <a:off x="10386052" y="2117936"/>
            <a:ext cx="3597922" cy="3597922"/>
          </a:xfrm>
          <a:prstGeom prst="ellipse">
            <a:avLst/>
          </a:prstGeom>
          <a:solidFill>
            <a:schemeClr val="accent1">
              <a:lumMod val="60000"/>
              <a:lumOff val="40000"/>
            </a:schemeClr>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lvl="0" defTabSz="914400" latinLnBrk="1">
              <a:defRPr/>
            </a:pPr>
            <a:r>
              <a:rPr lang="en-US" altLang="zh-CN" sz="6000" b="1" dirty="0">
                <a:solidFill>
                  <a:srgbClr val="FFFFFF"/>
                </a:solidFill>
              </a:rPr>
              <a:t>SQL</a:t>
            </a:r>
          </a:p>
          <a:p>
            <a:pPr defTabSz="914400" latinLnBrk="1"/>
            <a:r>
              <a:rPr lang="zh-CN" altLang="en-US" sz="4800" b="1" dirty="0">
                <a:solidFill>
                  <a:srgbClr val="FFFFFF"/>
                </a:solidFill>
              </a:rPr>
              <a:t>语句</a:t>
            </a:r>
            <a:endPar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endParaRPr>
          </a:p>
        </p:txBody>
      </p:sp>
      <p:sp>
        <p:nvSpPr>
          <p:cNvPr id="24" name="椭圆 23">
            <a:extLst>
              <a:ext uri="{FF2B5EF4-FFF2-40B4-BE49-F238E27FC236}">
                <a16:creationId xmlns:a16="http://schemas.microsoft.com/office/drawing/2014/main" id="{D0B485B3-E946-ECF4-C3D3-68440EF2177F}"/>
              </a:ext>
            </a:extLst>
          </p:cNvPr>
          <p:cNvSpPr/>
          <p:nvPr/>
        </p:nvSpPr>
        <p:spPr>
          <a:xfrm>
            <a:off x="14433488" y="4093814"/>
            <a:ext cx="5528371" cy="5528371"/>
          </a:xfrm>
          <a:prstGeom prst="ellipse">
            <a:avLst/>
          </a:prstGeom>
          <a:solidFill>
            <a:schemeClr val="accent1">
              <a:lumMod val="60000"/>
              <a:lumOff val="40000"/>
            </a:schemeClr>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rPr>
              <a:t>回答</a:t>
            </a:r>
            <a:endParaRPr kumimoji="0" lang="en-US" altLang="zh-CN" sz="60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rPr>
              <a:t>模板</a:t>
            </a:r>
          </a:p>
        </p:txBody>
      </p:sp>
      <p:sp>
        <p:nvSpPr>
          <p:cNvPr id="25" name="椭圆 24">
            <a:extLst>
              <a:ext uri="{FF2B5EF4-FFF2-40B4-BE49-F238E27FC236}">
                <a16:creationId xmlns:a16="http://schemas.microsoft.com/office/drawing/2014/main" id="{EFBAAAC4-79D8-566C-9C9F-69AB29F4BB2B}"/>
              </a:ext>
            </a:extLst>
          </p:cNvPr>
          <p:cNvSpPr/>
          <p:nvPr/>
        </p:nvSpPr>
        <p:spPr>
          <a:xfrm>
            <a:off x="14415284" y="10231200"/>
            <a:ext cx="2517562" cy="2517562"/>
          </a:xfrm>
          <a:prstGeom prst="ellipse">
            <a:avLst/>
          </a:prstGeom>
          <a:solidFill>
            <a:schemeClr val="accent1">
              <a:lumMod val="60000"/>
              <a:lumOff val="40000"/>
            </a:schemeClr>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noFill/>
                </a:ln>
                <a:solidFill>
                  <a:srgbClr val="FFFFFF"/>
                </a:solidFill>
                <a:effectLst/>
                <a:uLnTx/>
                <a:uFillTx/>
                <a:latin typeface="Alibaba PuHuiTi 2 55 Regular"/>
                <a:sym typeface="Alibaba PuHuiTi 2 55 Regular"/>
              </a:rPr>
              <a:t>问题</a:t>
            </a:r>
            <a:endParaRPr kumimoji="0" lang="en-US" altLang="zh-CN" sz="44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noFill/>
                </a:ln>
                <a:solidFill>
                  <a:srgbClr val="FFFFFF"/>
                </a:solidFill>
                <a:effectLst/>
                <a:uLnTx/>
                <a:uFillTx/>
                <a:latin typeface="Alibaba PuHuiTi 2 55 Regular"/>
                <a:sym typeface="Alibaba PuHuiTi 2 55 Regular"/>
              </a:rPr>
              <a:t>类型</a:t>
            </a:r>
          </a:p>
        </p:txBody>
      </p:sp>
      <p:sp>
        <p:nvSpPr>
          <p:cNvPr id="27" name="椭圆 26">
            <a:extLst>
              <a:ext uri="{FF2B5EF4-FFF2-40B4-BE49-F238E27FC236}">
                <a16:creationId xmlns:a16="http://schemas.microsoft.com/office/drawing/2014/main" id="{C659C04C-26D6-B7F8-5458-F3E1FD95FECD}"/>
              </a:ext>
            </a:extLst>
          </p:cNvPr>
          <p:cNvSpPr/>
          <p:nvPr/>
        </p:nvSpPr>
        <p:spPr>
          <a:xfrm>
            <a:off x="5705578" y="8792650"/>
            <a:ext cx="4297075" cy="4297075"/>
          </a:xfrm>
          <a:prstGeom prst="ellipse">
            <a:avLst/>
          </a:prstGeom>
          <a:solidFill>
            <a:schemeClr val="accent1">
              <a:lumMod val="60000"/>
              <a:lumOff val="40000"/>
            </a:schemeClr>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rgbClr val="FFFFFF"/>
                </a:solidFill>
                <a:effectLst/>
                <a:uLnTx/>
                <a:uFillTx/>
                <a:latin typeface="Alibaba PuHuiTi 2 55 Regular"/>
                <a:sym typeface="Alibaba PuHuiTi 2 55 Regular"/>
              </a:rPr>
              <a:t>年报</a:t>
            </a:r>
            <a:endParaRPr kumimoji="0" lang="en-US" altLang="zh-CN" sz="60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srgbClr val="FFFFFF"/>
                </a:solidFill>
                <a:effectLst/>
                <a:uLnTx/>
                <a:uFillTx/>
                <a:latin typeface="Alibaba PuHuiTi 2 55 Regular"/>
                <a:sym typeface="Alibaba PuHuiTi 2 55 Regular"/>
              </a:rPr>
              <a:t>定位信息</a:t>
            </a:r>
          </a:p>
        </p:txBody>
      </p:sp>
      <p:sp>
        <p:nvSpPr>
          <p:cNvPr id="29" name="椭圆 28">
            <a:extLst>
              <a:ext uri="{FF2B5EF4-FFF2-40B4-BE49-F238E27FC236}">
                <a16:creationId xmlns:a16="http://schemas.microsoft.com/office/drawing/2014/main" id="{38D1BB63-74A7-F8E3-43A6-2EE23DAFAF13}"/>
              </a:ext>
            </a:extLst>
          </p:cNvPr>
          <p:cNvSpPr/>
          <p:nvPr/>
        </p:nvSpPr>
        <p:spPr>
          <a:xfrm>
            <a:off x="4211157" y="2997491"/>
            <a:ext cx="5436734" cy="5436734"/>
          </a:xfrm>
          <a:prstGeom prst="ellipse">
            <a:avLst/>
          </a:prstGeom>
          <a:solidFill>
            <a:schemeClr val="accent1">
              <a:lumMod val="60000"/>
              <a:lumOff val="40000"/>
            </a:schemeClr>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lang="zh-CN" altLang="en-US" sz="6000" b="1" dirty="0">
                <a:solidFill>
                  <a:srgbClr val="FFFFFF"/>
                </a:solidFill>
              </a:rPr>
              <a:t>关键词</a:t>
            </a:r>
            <a:endParaRPr kumimoji="0" lang="en-US" altLang="zh-CN" sz="6000" b="1" i="0" u="none" strike="noStrike" kern="0" cap="none" spc="0" normalizeH="0" baseline="0" noProof="0" dirty="0">
              <a:ln>
                <a:noFill/>
              </a:ln>
              <a:solidFill>
                <a:srgbClr val="FFFFFF"/>
              </a:solidFill>
              <a:effectLst/>
              <a:uLnTx/>
              <a:uFillTx/>
              <a:latin typeface="Alibaba PuHuiTi 2 55 Regular"/>
              <a:sym typeface="Alibaba PuHuiTi 2 55 Regular"/>
            </a:endParaRPr>
          </a:p>
        </p:txBody>
      </p:sp>
      <p:cxnSp>
        <p:nvCxnSpPr>
          <p:cNvPr id="4" name="直接连接符 3">
            <a:extLst>
              <a:ext uri="{FF2B5EF4-FFF2-40B4-BE49-F238E27FC236}">
                <a16:creationId xmlns:a16="http://schemas.microsoft.com/office/drawing/2014/main" id="{8D772FFB-C486-3DD8-1910-67437E2FB5CE}"/>
              </a:ext>
            </a:extLst>
          </p:cNvPr>
          <p:cNvCxnSpPr>
            <a:cxnSpLocks/>
            <a:stCxn id="22" idx="4"/>
          </p:cNvCxnSpPr>
          <p:nvPr/>
        </p:nvCxnSpPr>
        <p:spPr>
          <a:xfrm flipH="1">
            <a:off x="12155488" y="5715858"/>
            <a:ext cx="29525" cy="11421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A39819F-EC93-1EEE-EEB0-588FDE7BC810}"/>
              </a:ext>
            </a:extLst>
          </p:cNvPr>
          <p:cNvCxnSpPr>
            <a:cxnSpLocks/>
          </p:cNvCxnSpPr>
          <p:nvPr/>
        </p:nvCxnSpPr>
        <p:spPr>
          <a:xfrm>
            <a:off x="9133002" y="7248543"/>
            <a:ext cx="1253050" cy="80485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D90A84B-B387-7A57-C451-B9B1041D302C}"/>
              </a:ext>
            </a:extLst>
          </p:cNvPr>
          <p:cNvCxnSpPr>
            <a:cxnSpLocks/>
          </p:cNvCxnSpPr>
          <p:nvPr/>
        </p:nvCxnSpPr>
        <p:spPr>
          <a:xfrm flipV="1">
            <a:off x="9647891" y="9686917"/>
            <a:ext cx="627613" cy="29528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0A42B72-F28A-F353-3744-7D8A8503248E}"/>
              </a:ext>
            </a:extLst>
          </p:cNvPr>
          <p:cNvCxnSpPr>
            <a:cxnSpLocks/>
          </p:cNvCxnSpPr>
          <p:nvPr/>
        </p:nvCxnSpPr>
        <p:spPr>
          <a:xfrm flipH="1">
            <a:off x="13983974" y="8288587"/>
            <a:ext cx="752137" cy="1878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6CE3E4E-42A3-FE68-BB08-B1C6AF20C9E8}"/>
              </a:ext>
            </a:extLst>
          </p:cNvPr>
          <p:cNvCxnSpPr>
            <a:cxnSpLocks/>
          </p:cNvCxnSpPr>
          <p:nvPr/>
        </p:nvCxnSpPr>
        <p:spPr>
          <a:xfrm flipH="1" flipV="1">
            <a:off x="13784568" y="10170041"/>
            <a:ext cx="878517" cy="644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4C2099DC-7B3D-FCC8-DAD5-82F75D425B6B}"/>
              </a:ext>
            </a:extLst>
          </p:cNvPr>
          <p:cNvSpPr/>
          <p:nvPr/>
        </p:nvSpPr>
        <p:spPr>
          <a:xfrm>
            <a:off x="9691113" y="6238065"/>
            <a:ext cx="4631827" cy="4631827"/>
          </a:xfrm>
          <a:prstGeom prst="ellipse">
            <a:avLst/>
          </a:prstGeom>
          <a:solidFill>
            <a:srgbClr val="624AFF"/>
          </a:solidFill>
          <a:ln w="25400" cap="flat">
            <a:no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ctr">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600" b="1" i="0" u="none" strike="noStrike" kern="0" cap="none" spc="0" normalizeH="0" baseline="0" noProof="0" dirty="0">
                <a:ln>
                  <a:noFill/>
                </a:ln>
                <a:solidFill>
                  <a:srgbClr val="FFFFFF"/>
                </a:solidFill>
                <a:effectLst/>
                <a:uLnTx/>
                <a:uFillTx/>
                <a:latin typeface="Alibaba PuHuiTi 2 55 Regular"/>
                <a:sym typeface="Alibaba PuHuiTi 2 55 Regular"/>
              </a:rPr>
              <a:t>问题</a:t>
            </a:r>
            <a:endParaRPr kumimoji="0" lang="en-US" altLang="zh-CN" sz="6600" b="1" i="0" u="none" strike="noStrike" kern="0" cap="none" spc="0" normalizeH="0" baseline="0" noProof="0" dirty="0">
              <a:ln>
                <a:noFill/>
              </a:ln>
              <a:solidFill>
                <a:srgbClr val="FFFFFF"/>
              </a:solidFill>
              <a:effectLst/>
              <a:uLnTx/>
              <a:uFillTx/>
              <a:latin typeface="Alibaba PuHuiTi 2 55 Regular"/>
              <a:sym typeface="Alibaba PuHuiTi 2 55 Regular"/>
            </a:endParaRPr>
          </a:p>
          <a:p>
            <a:pPr marL="0" marR="0" lvl="0" indent="0" algn="ctr" defTabSz="914400" rtl="0" eaLnBrk="1" fontAlgn="auto" latinLnBrk="1" hangingPunct="0">
              <a:lnSpc>
                <a:spcPct val="100000"/>
              </a:lnSpc>
              <a:spcBef>
                <a:spcPts val="0"/>
              </a:spcBef>
              <a:spcAft>
                <a:spcPts val="0"/>
              </a:spcAft>
              <a:buClrTx/>
              <a:buSzTx/>
              <a:buFontTx/>
              <a:buNone/>
              <a:tabLst/>
              <a:defRPr/>
            </a:pPr>
            <a:r>
              <a:rPr kumimoji="0" lang="zh-CN" altLang="en-US" sz="6600" b="1" i="0" u="none" strike="noStrike" kern="0" cap="none" spc="0" normalizeH="0" baseline="0" noProof="0" dirty="0">
                <a:ln>
                  <a:noFill/>
                </a:ln>
                <a:solidFill>
                  <a:srgbClr val="FFFFFF"/>
                </a:solidFill>
                <a:effectLst/>
                <a:uLnTx/>
                <a:uFillTx/>
                <a:latin typeface="Alibaba PuHuiTi 2 55 Regular"/>
                <a:sym typeface="Alibaba PuHuiTi 2 55 Regular"/>
              </a:rPr>
              <a:t>分类器</a:t>
            </a:r>
          </a:p>
        </p:txBody>
      </p:sp>
    </p:spTree>
    <p:extLst>
      <p:ext uri="{BB962C8B-B14F-4D97-AF65-F5344CB8AC3E}">
        <p14:creationId xmlns:p14="http://schemas.microsoft.com/office/powerpoint/2010/main" val="18564000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250"/>
                                        <p:tgtEl>
                                          <p:spTgt spid="17"/>
                                        </p:tgtEl>
                                      </p:cBhvr>
                                    </p:animEffect>
                                  </p:childTnLst>
                                </p:cTn>
                              </p:par>
                              <p:par>
                                <p:cTn id="8" presetID="22" presetClass="entr" presetSubtype="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right)">
                                      <p:cBhvr>
                                        <p:cTn id="10" dur="250"/>
                                        <p:tgtEl>
                                          <p:spTgt spid="14"/>
                                        </p:tgtEl>
                                      </p:cBhvr>
                                    </p:animEffect>
                                  </p:childTnLst>
                                </p:cTn>
                              </p:par>
                              <p:par>
                                <p:cTn id="11" presetID="22"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25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250"/>
                                        <p:tgtEl>
                                          <p:spTgt spid="6"/>
                                        </p:tgtEl>
                                      </p:cBhvr>
                                    </p:animEffect>
                                  </p:childTnLst>
                                </p:cTn>
                              </p:par>
                              <p:par>
                                <p:cTn id="17" presetID="2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250"/>
                                        <p:tgtEl>
                                          <p:spTgt spid="9"/>
                                        </p:tgtEl>
                                      </p:cBhvr>
                                    </p:animEffect>
                                  </p:childTnLst>
                                </p:cTn>
                              </p:par>
                              <p:par>
                                <p:cTn id="20" presetID="22" presetClass="exit" presetSubtype="2" fill="hold" nodeType="withEffect">
                                  <p:stCondLst>
                                    <p:cond delay="150"/>
                                  </p:stCondLst>
                                  <p:childTnLst>
                                    <p:animEffect transition="out" filter="wipe(right)">
                                      <p:cBhvr>
                                        <p:cTn id="21" dur="250"/>
                                        <p:tgtEl>
                                          <p:spTgt spid="17"/>
                                        </p:tgtEl>
                                      </p:cBhvr>
                                    </p:animEffect>
                                    <p:set>
                                      <p:cBhvr>
                                        <p:cTn id="22" dur="1" fill="hold">
                                          <p:stCondLst>
                                            <p:cond delay="249"/>
                                          </p:stCondLst>
                                        </p:cTn>
                                        <p:tgtEl>
                                          <p:spTgt spid="17"/>
                                        </p:tgtEl>
                                        <p:attrNameLst>
                                          <p:attrName>style.visibility</p:attrName>
                                        </p:attrNameLst>
                                      </p:cBhvr>
                                      <p:to>
                                        <p:strVal val="hidden"/>
                                      </p:to>
                                    </p:set>
                                  </p:childTnLst>
                                </p:cTn>
                              </p:par>
                              <p:par>
                                <p:cTn id="23" presetID="22" presetClass="exit" presetSubtype="2" fill="hold" nodeType="withEffect">
                                  <p:stCondLst>
                                    <p:cond delay="150"/>
                                  </p:stCondLst>
                                  <p:childTnLst>
                                    <p:animEffect transition="out" filter="wipe(right)">
                                      <p:cBhvr>
                                        <p:cTn id="24" dur="250"/>
                                        <p:tgtEl>
                                          <p:spTgt spid="14"/>
                                        </p:tgtEl>
                                      </p:cBhvr>
                                    </p:animEffect>
                                    <p:set>
                                      <p:cBhvr>
                                        <p:cTn id="25" dur="1" fill="hold">
                                          <p:stCondLst>
                                            <p:cond delay="249"/>
                                          </p:stCondLst>
                                        </p:cTn>
                                        <p:tgtEl>
                                          <p:spTgt spid="14"/>
                                        </p:tgtEl>
                                        <p:attrNameLst>
                                          <p:attrName>style.visibility</p:attrName>
                                        </p:attrNameLst>
                                      </p:cBhvr>
                                      <p:to>
                                        <p:strVal val="hidden"/>
                                      </p:to>
                                    </p:set>
                                  </p:childTnLst>
                                </p:cTn>
                              </p:par>
                              <p:par>
                                <p:cTn id="26" presetID="22" presetClass="exit" presetSubtype="8" fill="hold" nodeType="withEffect">
                                  <p:stCondLst>
                                    <p:cond delay="150"/>
                                  </p:stCondLst>
                                  <p:childTnLst>
                                    <p:animEffect transition="out" filter="wipe(left)">
                                      <p:cBhvr>
                                        <p:cTn id="27" dur="250"/>
                                        <p:tgtEl>
                                          <p:spTgt spid="6"/>
                                        </p:tgtEl>
                                      </p:cBhvr>
                                    </p:animEffect>
                                    <p:set>
                                      <p:cBhvr>
                                        <p:cTn id="28" dur="1" fill="hold">
                                          <p:stCondLst>
                                            <p:cond delay="249"/>
                                          </p:stCondLst>
                                        </p:cTn>
                                        <p:tgtEl>
                                          <p:spTgt spid="6"/>
                                        </p:tgtEl>
                                        <p:attrNameLst>
                                          <p:attrName>style.visibility</p:attrName>
                                        </p:attrNameLst>
                                      </p:cBhvr>
                                      <p:to>
                                        <p:strVal val="hidden"/>
                                      </p:to>
                                    </p:set>
                                  </p:childTnLst>
                                </p:cTn>
                              </p:par>
                              <p:par>
                                <p:cTn id="29" presetID="22" presetClass="exit" presetSubtype="8" fill="hold" nodeType="withEffect">
                                  <p:stCondLst>
                                    <p:cond delay="150"/>
                                  </p:stCondLst>
                                  <p:childTnLst>
                                    <p:animEffect transition="out" filter="wipe(left)">
                                      <p:cBhvr>
                                        <p:cTn id="30" dur="250"/>
                                        <p:tgtEl>
                                          <p:spTgt spid="9"/>
                                        </p:tgtEl>
                                      </p:cBhvr>
                                    </p:animEffect>
                                    <p:set>
                                      <p:cBhvr>
                                        <p:cTn id="31" dur="1" fill="hold">
                                          <p:stCondLst>
                                            <p:cond delay="249"/>
                                          </p:stCondLst>
                                        </p:cTn>
                                        <p:tgtEl>
                                          <p:spTgt spid="9"/>
                                        </p:tgtEl>
                                        <p:attrNameLst>
                                          <p:attrName>style.visibility</p:attrName>
                                        </p:attrNameLst>
                                      </p:cBhvr>
                                      <p:to>
                                        <p:strVal val="hidden"/>
                                      </p:to>
                                    </p:set>
                                  </p:childTnLst>
                                </p:cTn>
                              </p:par>
                              <p:par>
                                <p:cTn id="32" presetID="22" presetClass="exit" presetSubtype="1" fill="hold" nodeType="withEffect">
                                  <p:stCondLst>
                                    <p:cond delay="150"/>
                                  </p:stCondLst>
                                  <p:childTnLst>
                                    <p:animEffect transition="out" filter="wipe(up)">
                                      <p:cBhvr>
                                        <p:cTn id="33" dur="250"/>
                                        <p:tgtEl>
                                          <p:spTgt spid="4"/>
                                        </p:tgtEl>
                                      </p:cBhvr>
                                    </p:animEffect>
                                    <p:set>
                                      <p:cBhvr>
                                        <p:cTn id="34" dur="1" fill="hold">
                                          <p:stCondLst>
                                            <p:cond delay="249"/>
                                          </p:stCondLst>
                                        </p:cTn>
                                        <p:tgtEl>
                                          <p:spTgt spid="4"/>
                                        </p:tgtEl>
                                        <p:attrNameLst>
                                          <p:attrName>style.visibility</p:attrName>
                                        </p:attrNameLst>
                                      </p:cBhvr>
                                      <p:to>
                                        <p:strVal val="hidden"/>
                                      </p:to>
                                    </p:set>
                                  </p:childTnLst>
                                </p:cTn>
                              </p:par>
                              <p:par>
                                <p:cTn id="35" presetID="6" presetClass="entr" presetSubtype="16" fill="hold" grpId="0" nodeType="withEffect">
                                  <p:stCondLst>
                                    <p:cond delay="50"/>
                                  </p:stCondLst>
                                  <p:childTnLst>
                                    <p:set>
                                      <p:cBhvr>
                                        <p:cTn id="36" dur="1" fill="hold">
                                          <p:stCondLst>
                                            <p:cond delay="0"/>
                                          </p:stCondLst>
                                        </p:cTn>
                                        <p:tgtEl>
                                          <p:spTgt spid="21"/>
                                        </p:tgtEl>
                                        <p:attrNameLst>
                                          <p:attrName>style.visibility</p:attrName>
                                        </p:attrNameLst>
                                      </p:cBhvr>
                                      <p:to>
                                        <p:strVal val="visible"/>
                                      </p:to>
                                    </p:set>
                                    <p:animEffect transition="in" filter="circle(in)">
                                      <p:cBhvr>
                                        <p:cTn id="3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2C8AE2-972D-3D04-0702-1B84B16C5314}"/>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dirty="0">
                <a:ln>
                  <a:noFill/>
                </a:ln>
                <a:solidFill>
                  <a:srgbClr val="373737"/>
                </a:solidFill>
                <a:effectLst/>
                <a:uFillTx/>
                <a:latin typeface="+mj-lt"/>
                <a:ea typeface="+mj-ea"/>
                <a:cs typeface="+mj-cs"/>
                <a:sym typeface="Alibaba PuHuiTi 2 55 Regular"/>
              </a:rPr>
              <a:t>问题处理模块</a:t>
            </a:r>
          </a:p>
        </p:txBody>
      </p:sp>
      <p:sp>
        <p:nvSpPr>
          <p:cNvPr id="10" name="文本框 9">
            <a:extLst>
              <a:ext uri="{FF2B5EF4-FFF2-40B4-BE49-F238E27FC236}">
                <a16:creationId xmlns:a16="http://schemas.microsoft.com/office/drawing/2014/main" id="{5D54F9F8-18FE-8EDE-94F0-9BBC1BDBBFBB}"/>
              </a:ext>
            </a:extLst>
          </p:cNvPr>
          <p:cNvSpPr txBox="1"/>
          <p:nvPr/>
        </p:nvSpPr>
        <p:spPr>
          <a:xfrm>
            <a:off x="1325880" y="3591921"/>
            <a:ext cx="21732240" cy="8126392"/>
          </a:xfrm>
          <a:prstGeom prst="rect">
            <a:avLst/>
          </a:prstGeom>
          <a:solidFill>
            <a:srgbClr val="EEEEEE"/>
          </a:solidFill>
          <a:ln w="12700" cap="flat">
            <a:solidFill>
              <a:schemeClr val="bg1">
                <a:lumMod val="65000"/>
              </a:schemeClr>
            </a:solidFill>
            <a:miter lim="400000"/>
          </a:ln>
          <a:effectLst>
            <a:outerShdw blurRad="50800" dist="38100" dir="2700000" algn="tl" rotWithShape="0">
              <a:prstClr val="black">
                <a:alpha val="40000"/>
              </a:prstClr>
            </a:outerShdw>
          </a:effectLst>
        </p:spPr>
        <p:style>
          <a:lnRef idx="0">
            <a:srgbClr val="FFFFFF"/>
          </a:lnRef>
          <a:fillRef idx="0">
            <a:srgbClr val="FFFFFF"/>
          </a:fillRef>
          <a:effectRef idx="0">
            <a:srgbClr val="FFFFFF"/>
          </a:effectRef>
          <a:fontRef idx="none"/>
        </p:style>
        <p:txBody>
          <a:bodyPr wrap="square">
            <a:spAutoFit/>
          </a:bodyPr>
          <a:lstStyle/>
          <a:p>
            <a:pPr algn="l">
              <a:lnSpc>
                <a:spcPct val="150000"/>
              </a:lnSpc>
            </a:pPr>
            <a:r>
              <a:rPr lang="zh-CN" altLang="en-US" sz="3200" b="1" dirty="0">
                <a:solidFill>
                  <a:schemeClr val="tx1"/>
                </a:solidFill>
                <a:latin typeface="Arial" panose="020B0604020202020204" pitchFamily="34" charset="0"/>
                <a:cs typeface="Arial" panose="020B0604020202020204" pitchFamily="34" charset="0"/>
              </a:rPr>
              <a:t>输入：</a:t>
            </a:r>
            <a:endParaRPr lang="en-US" altLang="zh-CN" sz="3200" b="1" dirty="0">
              <a:solidFill>
                <a:schemeClr val="tx1"/>
              </a:solidFill>
              <a:latin typeface="Arial" panose="020B0604020202020204" pitchFamily="34" charset="0"/>
              <a:cs typeface="Arial" panose="020B0604020202020204" pitchFamily="34" charset="0"/>
            </a:endParaRPr>
          </a:p>
          <a:p>
            <a:pPr algn="l">
              <a:lnSpc>
                <a:spcPct val="150000"/>
              </a:lnSpc>
            </a:pPr>
            <a:r>
              <a:rPr lang="en-US" altLang="zh-CN" sz="3200" b="1" dirty="0">
                <a:solidFill>
                  <a:schemeClr val="accent5"/>
                </a:solidFill>
                <a:latin typeface="Arial" panose="020B0604020202020204" pitchFamily="34" charset="0"/>
                <a:cs typeface="Arial" panose="020B0604020202020204" pitchFamily="34" charset="0"/>
              </a:rPr>
              <a:t>	</a:t>
            </a:r>
            <a:r>
              <a:rPr lang="zh-CN" altLang="en-US" sz="3200" b="1" dirty="0">
                <a:solidFill>
                  <a:schemeClr val="accent5"/>
                </a:solidFill>
                <a:latin typeface="Arial" panose="020B0604020202020204" pitchFamily="34" charset="0"/>
                <a:cs typeface="Arial" panose="020B0604020202020204" pitchFamily="34" charset="0"/>
              </a:rPr>
              <a:t>“请帮我查一下，在</a:t>
            </a:r>
            <a:r>
              <a:rPr lang="en-US" altLang="zh-CN" sz="3200" b="1" dirty="0">
                <a:solidFill>
                  <a:schemeClr val="accent5"/>
                </a:solidFill>
                <a:latin typeface="Arial" panose="020B0604020202020204" pitchFamily="34" charset="0"/>
                <a:cs typeface="Arial" panose="020B0604020202020204" pitchFamily="34" charset="0"/>
              </a:rPr>
              <a:t>2020</a:t>
            </a:r>
            <a:r>
              <a:rPr lang="zh-CN" altLang="en-US" sz="3200" b="1" dirty="0">
                <a:solidFill>
                  <a:schemeClr val="accent5"/>
                </a:solidFill>
                <a:latin typeface="Arial" panose="020B0604020202020204" pitchFamily="34" charset="0"/>
                <a:cs typeface="Arial" panose="020B0604020202020204" pitchFamily="34" charset="0"/>
              </a:rPr>
              <a:t>年兴业皮革科技股份有限公司的货币资金额是多少，结果保留两位小数</a:t>
            </a:r>
            <a:r>
              <a:rPr lang="en-US" altLang="zh-CN" sz="3200" b="1" dirty="0">
                <a:solidFill>
                  <a:schemeClr val="accent5"/>
                </a:solidFill>
                <a:latin typeface="Arial" panose="020B0604020202020204" pitchFamily="34" charset="0"/>
                <a:cs typeface="Arial" panose="020B0604020202020204" pitchFamily="34" charset="0"/>
              </a:rPr>
              <a:t>.</a:t>
            </a:r>
            <a:r>
              <a:rPr lang="zh-CN" altLang="en-US" sz="3200" b="1" dirty="0">
                <a:solidFill>
                  <a:schemeClr val="accent5"/>
                </a:solidFill>
                <a:latin typeface="Arial" panose="020B0604020202020204" pitchFamily="34" charset="0"/>
                <a:cs typeface="Arial" panose="020B0604020202020204" pitchFamily="34" charset="0"/>
              </a:rPr>
              <a:t>”</a:t>
            </a:r>
            <a:endParaRPr lang="en-US" altLang="zh-CN" sz="3200" b="1" dirty="0">
              <a:solidFill>
                <a:schemeClr val="accent5"/>
              </a:solidFill>
              <a:latin typeface="Arial" panose="020B0604020202020204" pitchFamily="34" charset="0"/>
              <a:cs typeface="Arial" panose="020B0604020202020204" pitchFamily="34" charset="0"/>
            </a:endParaRPr>
          </a:p>
          <a:p>
            <a:pPr algn="l">
              <a:lnSpc>
                <a:spcPct val="150000"/>
              </a:lnSpc>
            </a:pPr>
            <a:endParaRPr lang="en-US" altLang="zh-CN" sz="3200" b="1" dirty="0">
              <a:solidFill>
                <a:srgbClr val="373737"/>
              </a:solidFill>
              <a:latin typeface="Arial" panose="020B0604020202020204" pitchFamily="34" charset="0"/>
              <a:cs typeface="Arial" panose="020B0604020202020204" pitchFamily="34" charset="0"/>
            </a:endParaRPr>
          </a:p>
          <a:p>
            <a:pPr algn="l">
              <a:lnSpc>
                <a:spcPct val="150000"/>
              </a:lnSpc>
            </a:pPr>
            <a:r>
              <a:rPr lang="zh-CN" altLang="en-US" sz="3200" b="1" dirty="0">
                <a:solidFill>
                  <a:schemeClr val="tx1"/>
                </a:solidFill>
                <a:latin typeface="Arial" panose="020B0604020202020204" pitchFamily="34" charset="0"/>
                <a:cs typeface="Arial" panose="020B0604020202020204" pitchFamily="34" charset="0"/>
              </a:rPr>
              <a:t>输出：</a:t>
            </a:r>
            <a:endParaRPr lang="en-US" altLang="zh-CN" sz="3200" b="1" dirty="0">
              <a:solidFill>
                <a:schemeClr val="tx1"/>
              </a:solidFill>
              <a:latin typeface="Arial" panose="020B0604020202020204" pitchFamily="34" charset="0"/>
              <a:cs typeface="Arial" panose="020B0604020202020204" pitchFamily="34" charset="0"/>
            </a:endParaRPr>
          </a:p>
          <a:p>
            <a:pPr algn="l">
              <a:lnSpc>
                <a:spcPct val="150000"/>
              </a:lnSpc>
            </a:pPr>
            <a:r>
              <a:rPr lang="zh-CN" altLang="en-US" sz="3200" b="1" dirty="0">
                <a:solidFill>
                  <a:srgbClr val="373737"/>
                </a:solidFill>
                <a:latin typeface="Arial" panose="020B0604020202020204" pitchFamily="34" charset="0"/>
                <a:cs typeface="Arial" panose="020B0604020202020204" pitchFamily="34" charset="0"/>
              </a:rPr>
              <a:t>{</a:t>
            </a:r>
          </a:p>
          <a:p>
            <a:pPr algn="l">
              <a:lnSpc>
                <a:spcPct val="150000"/>
              </a:lnSpc>
            </a:pPr>
            <a:r>
              <a:rPr lang="zh-CN" altLang="en-US" sz="3200" b="1" dirty="0">
                <a:solidFill>
                  <a:srgbClr val="373737"/>
                </a:solidFill>
                <a:latin typeface="Arial" panose="020B0604020202020204" pitchFamily="34" charset="0"/>
                <a:cs typeface="Arial" panose="020B0604020202020204" pitchFamily="34" charset="0"/>
              </a:rPr>
              <a:t>        "类型": </a:t>
            </a:r>
            <a:r>
              <a:rPr lang="zh-CN" altLang="en-US" sz="3200" b="1" dirty="0">
                <a:solidFill>
                  <a:schemeClr val="accent5"/>
                </a:solidFill>
                <a:latin typeface="Arial" panose="020B0604020202020204" pitchFamily="34" charset="0"/>
                <a:cs typeface="Arial" panose="020B0604020202020204" pitchFamily="34" charset="0"/>
              </a:rPr>
              <a:t>"财务问题",</a:t>
            </a:r>
          </a:p>
          <a:p>
            <a:pPr algn="l">
              <a:lnSpc>
                <a:spcPct val="150000"/>
              </a:lnSpc>
            </a:pPr>
            <a:r>
              <a:rPr lang="zh-CN" altLang="en-US" sz="3200" b="1" dirty="0">
                <a:solidFill>
                  <a:srgbClr val="373737"/>
                </a:solidFill>
                <a:latin typeface="Arial" panose="020B0604020202020204" pitchFamily="34" charset="0"/>
                <a:cs typeface="Arial" panose="020B0604020202020204" pitchFamily="34" charset="0"/>
              </a:rPr>
              <a:t>        "关键词": [</a:t>
            </a:r>
            <a:r>
              <a:rPr lang="zh-CN" altLang="en-US" sz="3200" b="1" dirty="0">
                <a:solidFill>
                  <a:schemeClr val="accent5"/>
                </a:solidFill>
                <a:latin typeface="Arial" panose="020B0604020202020204" pitchFamily="34" charset="0"/>
                <a:cs typeface="Arial" panose="020B0604020202020204" pitchFamily="34" charset="0"/>
              </a:rPr>
              <a:t>"货币资金"</a:t>
            </a:r>
            <a:r>
              <a:rPr lang="zh-CN" altLang="en-US" sz="3200" b="1" dirty="0">
                <a:solidFill>
                  <a:srgbClr val="373737"/>
                </a:solidFill>
                <a:latin typeface="Arial" panose="020B0604020202020204" pitchFamily="34" charset="0"/>
                <a:cs typeface="Arial" panose="020B0604020202020204" pitchFamily="34" charset="0"/>
              </a:rPr>
              <a:t>],</a:t>
            </a:r>
          </a:p>
          <a:p>
            <a:pPr algn="l">
              <a:lnSpc>
                <a:spcPct val="150000"/>
              </a:lnSpc>
            </a:pPr>
            <a:r>
              <a:rPr lang="zh-CN" altLang="en-US" sz="3200" b="1" dirty="0">
                <a:solidFill>
                  <a:srgbClr val="373737"/>
                </a:solidFill>
                <a:latin typeface="Arial" panose="020B0604020202020204" pitchFamily="34" charset="0"/>
                <a:cs typeface="Arial" panose="020B0604020202020204" pitchFamily="34" charset="0"/>
              </a:rPr>
              <a:t>        "公司名称": </a:t>
            </a:r>
            <a:r>
              <a:rPr lang="zh-CN" altLang="en-US" sz="3200" b="1" dirty="0">
                <a:solidFill>
                  <a:schemeClr val="accent5"/>
                </a:solidFill>
                <a:latin typeface="Arial" panose="020B0604020202020204" pitchFamily="34" charset="0"/>
                <a:cs typeface="Arial" panose="020B0604020202020204" pitchFamily="34" charset="0"/>
              </a:rPr>
              <a:t>"兴业皮革科技股份有限公司",</a:t>
            </a:r>
          </a:p>
          <a:p>
            <a:pPr algn="l">
              <a:lnSpc>
                <a:spcPct val="150000"/>
              </a:lnSpc>
            </a:pPr>
            <a:r>
              <a:rPr lang="zh-CN" altLang="en-US" sz="3200" b="1" dirty="0">
                <a:solidFill>
                  <a:srgbClr val="373737"/>
                </a:solidFill>
                <a:latin typeface="Arial" panose="020B0604020202020204" pitchFamily="34" charset="0"/>
                <a:cs typeface="Arial" panose="020B0604020202020204" pitchFamily="34" charset="0"/>
              </a:rPr>
              <a:t>        “年份”: [</a:t>
            </a:r>
            <a:r>
              <a:rPr lang="zh-CN" altLang="en-US" sz="3200" b="1" dirty="0">
                <a:solidFill>
                  <a:schemeClr val="accent5"/>
                </a:solidFill>
                <a:latin typeface="Arial" panose="020B0604020202020204" pitchFamily="34" charset="0"/>
                <a:cs typeface="Arial" panose="020B0604020202020204" pitchFamily="34" charset="0"/>
              </a:rPr>
              <a:t>“202</a:t>
            </a:r>
            <a:r>
              <a:rPr lang="en-US" altLang="zh-CN" sz="3200" b="1" dirty="0">
                <a:solidFill>
                  <a:schemeClr val="accent5"/>
                </a:solidFill>
                <a:latin typeface="Arial" panose="020B0604020202020204" pitchFamily="34" charset="0"/>
                <a:cs typeface="Arial" panose="020B0604020202020204" pitchFamily="34" charset="0"/>
              </a:rPr>
              <a:t>0</a:t>
            </a:r>
            <a:r>
              <a:rPr lang="zh-CN" altLang="en-US" sz="3200" b="1" dirty="0">
                <a:solidFill>
                  <a:schemeClr val="accent5"/>
                </a:solidFill>
                <a:latin typeface="Arial" panose="020B0604020202020204" pitchFamily="34" charset="0"/>
                <a:cs typeface="Arial" panose="020B0604020202020204" pitchFamily="34" charset="0"/>
              </a:rPr>
              <a:t>"</a:t>
            </a:r>
            <a:r>
              <a:rPr lang="zh-CN" altLang="en-US" sz="3200" b="1" dirty="0">
                <a:solidFill>
                  <a:srgbClr val="373737"/>
                </a:solidFill>
                <a:latin typeface="Arial" panose="020B0604020202020204" pitchFamily="34" charset="0"/>
                <a:cs typeface="Arial" panose="020B0604020202020204" pitchFamily="34" charset="0"/>
              </a:rPr>
              <a:t>]</a:t>
            </a:r>
            <a:r>
              <a:rPr lang="en-US" altLang="zh-CN" sz="3200" b="1" dirty="0">
                <a:solidFill>
                  <a:srgbClr val="373737"/>
                </a:solidFill>
                <a:latin typeface="Arial" panose="020B0604020202020204" pitchFamily="34" charset="0"/>
                <a:cs typeface="Arial" panose="020B0604020202020204" pitchFamily="34" charset="0"/>
              </a:rPr>
              <a:t>,</a:t>
            </a:r>
          </a:p>
          <a:p>
            <a:pPr algn="l">
              <a:lnSpc>
                <a:spcPct val="150000"/>
              </a:lnSpc>
            </a:pPr>
            <a:r>
              <a:rPr lang="en-US" altLang="zh-CN" sz="3200" b="1" dirty="0">
                <a:solidFill>
                  <a:srgbClr val="373737"/>
                </a:solidFill>
                <a:latin typeface="Arial" panose="020B0604020202020204" pitchFamily="34" charset="0"/>
                <a:cs typeface="Arial" panose="020B0604020202020204" pitchFamily="34" charset="0"/>
              </a:rPr>
              <a:t>        </a:t>
            </a:r>
            <a:r>
              <a:rPr lang="zh-CN" altLang="en-US" sz="3200" b="1" dirty="0">
                <a:solidFill>
                  <a:schemeClr val="tx1"/>
                </a:solidFill>
                <a:latin typeface="Arial" panose="020B0604020202020204" pitchFamily="34" charset="0"/>
                <a:cs typeface="Arial" panose="020B0604020202020204" pitchFamily="34" charset="0"/>
              </a:rPr>
              <a:t>"</a:t>
            </a:r>
            <a:r>
              <a:rPr lang="zh-CN" altLang="en-US" sz="3200" b="1" dirty="0">
                <a:solidFill>
                  <a:srgbClr val="373737"/>
                </a:solidFill>
                <a:latin typeface="Arial" panose="020B0604020202020204" pitchFamily="34" charset="0"/>
                <a:cs typeface="Arial" panose="020B0604020202020204" pitchFamily="34" charset="0"/>
              </a:rPr>
              <a:t>回答模板</a:t>
            </a:r>
            <a:r>
              <a:rPr lang="zh-CN" altLang="en-US" sz="3200" b="1" dirty="0">
                <a:solidFill>
                  <a:schemeClr val="tx1"/>
                </a:solidFill>
                <a:latin typeface="Arial" panose="020B0604020202020204" pitchFamily="34" charset="0"/>
                <a:cs typeface="Arial" panose="020B0604020202020204" pitchFamily="34" charset="0"/>
              </a:rPr>
              <a:t>"</a:t>
            </a:r>
            <a:r>
              <a:rPr lang="zh-CN" altLang="en-US" sz="3200" b="1" dirty="0">
                <a:solidFill>
                  <a:schemeClr val="accent5"/>
                </a:solidFill>
                <a:latin typeface="Arial" panose="020B0604020202020204" pitchFamily="34" charset="0"/>
                <a:cs typeface="Arial" panose="020B0604020202020204" pitchFamily="34" charset="0"/>
              </a:rPr>
              <a:t> </a:t>
            </a:r>
            <a:r>
              <a:rPr lang="en-US" altLang="zh-CN" sz="3200" b="1" dirty="0">
                <a:solidFill>
                  <a:srgbClr val="373737"/>
                </a:solidFill>
                <a:latin typeface="Arial" panose="020B0604020202020204" pitchFamily="34" charset="0"/>
                <a:cs typeface="Arial" panose="020B0604020202020204" pitchFamily="34" charset="0"/>
              </a:rPr>
              <a:t>:</a:t>
            </a:r>
            <a:r>
              <a:rPr lang="zh-CN" altLang="en-US" sz="3200" b="1" dirty="0">
                <a:solidFill>
                  <a:schemeClr val="accent5"/>
                </a:solidFill>
                <a:latin typeface="Arial" panose="020B0604020202020204" pitchFamily="34" charset="0"/>
                <a:cs typeface="Arial" panose="020B0604020202020204" pitchFamily="34" charset="0"/>
              </a:rPr>
              <a:t> "</a:t>
            </a:r>
            <a:r>
              <a:rPr lang="en-US" altLang="zh-CN" sz="3200" b="1" dirty="0">
                <a:solidFill>
                  <a:schemeClr val="accent5"/>
                </a:solidFill>
                <a:latin typeface="Arial" panose="020B0604020202020204" pitchFamily="34" charset="0"/>
                <a:cs typeface="Arial" panose="020B0604020202020204" pitchFamily="34" charset="0"/>
              </a:rPr>
              <a:t>2020</a:t>
            </a:r>
            <a:r>
              <a:rPr lang="zh-CN" altLang="en-US" sz="3200" b="1" dirty="0">
                <a:solidFill>
                  <a:schemeClr val="accent5"/>
                </a:solidFill>
                <a:latin typeface="Arial" panose="020B0604020202020204" pitchFamily="34" charset="0"/>
                <a:cs typeface="Arial" panose="020B0604020202020204" pitchFamily="34" charset="0"/>
              </a:rPr>
              <a:t>年兴业皮革科技股份有限公司的货币资金额是</a:t>
            </a:r>
            <a:r>
              <a:rPr lang="en-US" altLang="zh-CN" sz="3200" b="1" dirty="0">
                <a:solidFill>
                  <a:schemeClr val="accent5"/>
                </a:solidFill>
                <a:latin typeface="Arial" panose="020B0604020202020204" pitchFamily="34" charset="0"/>
                <a:cs typeface="Arial" panose="020B0604020202020204" pitchFamily="34" charset="0"/>
              </a:rPr>
              <a:t>{:.2f} </a:t>
            </a:r>
            <a:r>
              <a:rPr lang="zh-CN" altLang="en-US" sz="3200" b="1" dirty="0">
                <a:solidFill>
                  <a:schemeClr val="accent5"/>
                </a:solidFill>
                <a:latin typeface="Arial" panose="020B0604020202020204" pitchFamily="34" charset="0"/>
                <a:cs typeface="Arial" panose="020B0604020202020204" pitchFamily="34" charset="0"/>
              </a:rPr>
              <a:t>。"</a:t>
            </a:r>
            <a:endParaRPr lang="zh-CN" altLang="en-US" sz="3200" b="1" dirty="0">
              <a:solidFill>
                <a:srgbClr val="373737"/>
              </a:solidFill>
              <a:latin typeface="Arial" panose="020B0604020202020204" pitchFamily="34" charset="0"/>
              <a:cs typeface="Arial" panose="020B0604020202020204" pitchFamily="34" charset="0"/>
            </a:endParaRPr>
          </a:p>
          <a:p>
            <a:pPr algn="l">
              <a:lnSpc>
                <a:spcPct val="150000"/>
              </a:lnSpc>
            </a:pPr>
            <a:r>
              <a:rPr lang="zh-CN" altLang="en-US" sz="3200" b="1" dirty="0">
                <a:solidFill>
                  <a:srgbClr val="373737"/>
                </a:solidFill>
                <a:latin typeface="Arial" panose="020B0604020202020204" pitchFamily="34" charset="0"/>
                <a:cs typeface="Arial" panose="020B0604020202020204" pitchFamily="34" charset="0"/>
              </a:rPr>
              <a:t>}</a:t>
            </a:r>
          </a:p>
        </p:txBody>
      </p:sp>
      <p:sp>
        <p:nvSpPr>
          <p:cNvPr id="11" name="文本框 10">
            <a:extLst>
              <a:ext uri="{FF2B5EF4-FFF2-40B4-BE49-F238E27FC236}">
                <a16:creationId xmlns:a16="http://schemas.microsoft.com/office/drawing/2014/main" id="{DE7B6AD9-1BD2-D4B1-F3B5-0D7C626352A8}"/>
              </a:ext>
            </a:extLst>
          </p:cNvPr>
          <p:cNvSpPr txBox="1"/>
          <p:nvPr/>
        </p:nvSpPr>
        <p:spPr>
          <a:xfrm>
            <a:off x="9374659" y="11979616"/>
            <a:ext cx="5634681"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dirty="0"/>
              <a:t>分类器</a:t>
            </a: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输入输出示例</a:t>
            </a:r>
          </a:p>
        </p:txBody>
      </p:sp>
    </p:spTree>
    <p:extLst>
      <p:ext uri="{BB962C8B-B14F-4D97-AF65-F5344CB8AC3E}">
        <p14:creationId xmlns:p14="http://schemas.microsoft.com/office/powerpoint/2010/main" val="5710076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7FBAC840-C930-0E79-A7B8-8AC23A10FBC2}"/>
              </a:ext>
            </a:extLst>
          </p:cNvPr>
          <p:cNvSpPr txBox="1"/>
          <p:nvPr/>
        </p:nvSpPr>
        <p:spPr>
          <a:xfrm>
            <a:off x="8920019" y="6974623"/>
            <a:ext cx="2163928"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Alibaba PuHuiTi 2 55 Regular"/>
              </a:rPr>
              <a:t>inference</a:t>
            </a:r>
            <a:endParaRPr kumimoji="0" lang="zh-CN" altLang="en-US" sz="32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Alibaba PuHuiTi 2 55 Regular"/>
            </a:endParaRPr>
          </a:p>
        </p:txBody>
      </p:sp>
      <p:sp>
        <p:nvSpPr>
          <p:cNvPr id="4" name="文本框 3">
            <a:extLst>
              <a:ext uri="{FF2B5EF4-FFF2-40B4-BE49-F238E27FC236}">
                <a16:creationId xmlns:a16="http://schemas.microsoft.com/office/drawing/2014/main" id="{545918FF-8EDD-9243-FD46-E688A0009D98}"/>
              </a:ext>
            </a:extLst>
          </p:cNvPr>
          <p:cNvSpPr txBox="1"/>
          <p:nvPr/>
        </p:nvSpPr>
        <p:spPr>
          <a:xfrm>
            <a:off x="714240" y="2814717"/>
            <a:ext cx="16541238" cy="379591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5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我们构建了一个规模为</a:t>
            </a:r>
            <a:r>
              <a:rPr kumimoji="0" lang="en-US" altLang="zh-CN" sz="3200" b="0" i="0" u="none" strike="noStrike" cap="none" spc="0" normalizeH="0" baseline="0" dirty="0">
                <a:ln>
                  <a:noFill/>
                </a:ln>
                <a:solidFill>
                  <a:srgbClr val="EA4D12"/>
                </a:solidFill>
                <a:effectLst/>
                <a:uFillTx/>
                <a:latin typeface="+mj-lt"/>
                <a:ea typeface="+mj-ea"/>
                <a:cs typeface="+mj-cs"/>
                <a:sym typeface="Alibaba PuHuiTi 2 55 Regular"/>
              </a:rPr>
              <a:t>30000+</a:t>
            </a:r>
            <a:r>
              <a:rPr lang="zh-CN" altLang="en-US" sz="3200" dirty="0"/>
              <a:t>的数据集</a:t>
            </a: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来训练分类器</a:t>
            </a:r>
            <a:endParaRPr kumimoji="0" lang="en-US" altLang="zh-CN" sz="3200" b="0" i="0" u="none" strike="noStrike" cap="none" spc="0" normalizeH="0" baseline="0" dirty="0">
              <a:ln>
                <a:noFill/>
              </a:ln>
              <a:solidFill>
                <a:srgbClr val="000000"/>
              </a:solidFill>
              <a:effectLst/>
              <a:uFillTx/>
              <a:latin typeface="+mj-lt"/>
              <a:ea typeface="+mj-ea"/>
              <a:cs typeface="+mj-cs"/>
              <a:sym typeface="Alibaba PuHuiTi 2 55 Regular"/>
            </a:endParaRPr>
          </a:p>
          <a:p>
            <a:pPr marL="0" marR="0" indent="0" algn="l" defTabSz="825500" rtl="0" fontAlgn="auto" latinLnBrk="0" hangingPunct="0">
              <a:lnSpc>
                <a:spcPct val="150000"/>
              </a:lnSpc>
              <a:spcBef>
                <a:spcPts val="0"/>
              </a:spcBef>
              <a:spcAft>
                <a:spcPts val="0"/>
              </a:spcAft>
              <a:buClrTx/>
              <a:buSzTx/>
              <a:buFontTx/>
              <a:buNone/>
            </a:pPr>
            <a:r>
              <a:rPr lang="zh-CN" altLang="en-US" sz="3200" dirty="0"/>
              <a:t>构造过程中的关键问题：</a:t>
            </a:r>
            <a:endParaRPr lang="en-US" altLang="zh-CN" sz="3200" dirty="0"/>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r>
              <a:rPr lang="zh-CN" altLang="en-US" sz="3200" dirty="0"/>
              <a:t>问题问法的多样性</a:t>
            </a:r>
            <a:endParaRPr lang="en-US" altLang="zh-CN" sz="3200" dirty="0"/>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r>
              <a:rPr lang="zh-CN" altLang="en-US" sz="3200" dirty="0"/>
              <a:t>财务指标说法的多样性</a:t>
            </a:r>
            <a:endParaRPr lang="en-US" altLang="zh-CN" sz="3200" dirty="0"/>
          </a:p>
          <a:p>
            <a:pPr marL="342900" indent="-342900" algn="l">
              <a:lnSpc>
                <a:spcPct val="150000"/>
              </a:lnSpc>
              <a:buFont typeface="Arial" panose="020B0604020202020204" pitchFamily="34" charset="0"/>
              <a:buChar char="•"/>
            </a:pPr>
            <a:r>
              <a:rPr lang="zh-CN" altLang="en-US" sz="3200" dirty="0"/>
              <a:t>较低的数据标注成本</a:t>
            </a:r>
            <a:endParaRPr lang="en-US" altLang="zh-CN" sz="3200" dirty="0"/>
          </a:p>
        </p:txBody>
      </p:sp>
      <p:sp>
        <p:nvSpPr>
          <p:cNvPr id="6" name="流程图: 多文档 5">
            <a:extLst>
              <a:ext uri="{FF2B5EF4-FFF2-40B4-BE49-F238E27FC236}">
                <a16:creationId xmlns:a16="http://schemas.microsoft.com/office/drawing/2014/main" id="{0433EFA2-C373-EFD8-B2EF-2FFF004FD4D6}"/>
              </a:ext>
            </a:extLst>
          </p:cNvPr>
          <p:cNvSpPr/>
          <p:nvPr/>
        </p:nvSpPr>
        <p:spPr>
          <a:xfrm>
            <a:off x="1909049" y="6790476"/>
            <a:ext cx="1883495" cy="1782987"/>
          </a:xfrm>
          <a:prstGeom prst="flowChartMultidocumen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EA4D12"/>
                </a:solidFill>
              </a:rPr>
              <a:t>200</a:t>
            </a:r>
            <a:r>
              <a:rPr lang="zh-CN" altLang="en-US" sz="2000" b="1" dirty="0">
                <a:solidFill>
                  <a:srgbClr val="EA4D12"/>
                </a:solidFill>
              </a:rPr>
              <a:t>条</a:t>
            </a:r>
            <a:r>
              <a:rPr lang="zh-CN" altLang="en-US" sz="2000" b="1" dirty="0">
                <a:solidFill>
                  <a:srgbClr val="373737"/>
                </a:solidFill>
              </a:rPr>
              <a:t>人工</a:t>
            </a:r>
            <a:endParaRPr lang="en-US" altLang="zh-CN" sz="2000" b="1" dirty="0">
              <a:solidFill>
                <a:srgbClr val="373737"/>
              </a:solidFill>
            </a:endParaRPr>
          </a:p>
          <a:p>
            <a:pPr algn="ctr"/>
            <a:r>
              <a:rPr lang="zh-CN" altLang="en-US" sz="2000" b="1" dirty="0">
                <a:solidFill>
                  <a:srgbClr val="373737"/>
                </a:solidFill>
              </a:rPr>
              <a:t>标注数据</a:t>
            </a:r>
          </a:p>
        </p:txBody>
      </p:sp>
      <p:sp>
        <p:nvSpPr>
          <p:cNvPr id="8" name="流程图: 多文档 7">
            <a:extLst>
              <a:ext uri="{FF2B5EF4-FFF2-40B4-BE49-F238E27FC236}">
                <a16:creationId xmlns:a16="http://schemas.microsoft.com/office/drawing/2014/main" id="{6D3DC627-469B-7645-81DB-1FB3ED69FCCB}"/>
              </a:ext>
            </a:extLst>
          </p:cNvPr>
          <p:cNvSpPr/>
          <p:nvPr/>
        </p:nvSpPr>
        <p:spPr>
          <a:xfrm>
            <a:off x="6583349" y="9066742"/>
            <a:ext cx="1883495" cy="1782987"/>
          </a:xfrm>
          <a:prstGeom prst="flowChartMultidocumen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373737"/>
                </a:solidFill>
              </a:rPr>
              <a:t>5000</a:t>
            </a:r>
            <a:r>
              <a:rPr lang="zh-CN" altLang="en-US" sz="2000" b="1" dirty="0">
                <a:solidFill>
                  <a:srgbClr val="373737"/>
                </a:solidFill>
              </a:rPr>
              <a:t>条初赛问题集合</a:t>
            </a:r>
          </a:p>
        </p:txBody>
      </p:sp>
      <p:sp>
        <p:nvSpPr>
          <p:cNvPr id="9" name="流程图: 多文档 8">
            <a:extLst>
              <a:ext uri="{FF2B5EF4-FFF2-40B4-BE49-F238E27FC236}">
                <a16:creationId xmlns:a16="http://schemas.microsoft.com/office/drawing/2014/main" id="{C4A03990-22D4-5900-4BF9-E96A9828AA84}"/>
              </a:ext>
            </a:extLst>
          </p:cNvPr>
          <p:cNvSpPr/>
          <p:nvPr/>
        </p:nvSpPr>
        <p:spPr>
          <a:xfrm>
            <a:off x="11662783" y="10345993"/>
            <a:ext cx="1883495" cy="1782987"/>
          </a:xfrm>
          <a:prstGeom prst="flowChartMultidocumen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373737"/>
                </a:solidFill>
              </a:rPr>
              <a:t>530</a:t>
            </a:r>
            <a:r>
              <a:rPr lang="zh-CN" altLang="en-US" sz="2000" b="1" dirty="0">
                <a:solidFill>
                  <a:srgbClr val="373737"/>
                </a:solidFill>
              </a:rPr>
              <a:t>条</a:t>
            </a:r>
            <a:r>
              <a:rPr lang="en-US" altLang="zh-CN" sz="2000" b="1" dirty="0">
                <a:solidFill>
                  <a:srgbClr val="373737"/>
                </a:solidFill>
              </a:rPr>
              <a:t>SQL</a:t>
            </a:r>
          </a:p>
          <a:p>
            <a:pPr algn="ctr"/>
            <a:r>
              <a:rPr lang="zh-CN" altLang="en-US" sz="2000" b="1" dirty="0">
                <a:solidFill>
                  <a:srgbClr val="373737"/>
                </a:solidFill>
              </a:rPr>
              <a:t>问题模板</a:t>
            </a:r>
          </a:p>
        </p:txBody>
      </p:sp>
      <p:sp>
        <p:nvSpPr>
          <p:cNvPr id="14" name="矩形 13">
            <a:extLst>
              <a:ext uri="{FF2B5EF4-FFF2-40B4-BE49-F238E27FC236}">
                <a16:creationId xmlns:a16="http://schemas.microsoft.com/office/drawing/2014/main" id="{AE5EA80B-3100-489E-DE38-B66E9E5E5DF1}"/>
              </a:ext>
            </a:extLst>
          </p:cNvPr>
          <p:cNvSpPr/>
          <p:nvPr/>
        </p:nvSpPr>
        <p:spPr>
          <a:xfrm>
            <a:off x="6121152" y="7164728"/>
            <a:ext cx="2624957" cy="779701"/>
          </a:xfrm>
          <a:prstGeom prst="rect">
            <a:avLst/>
          </a:prstGeom>
          <a:solidFill>
            <a:srgbClr val="D9D9D9"/>
          </a:solidFill>
          <a:ln w="25400" cap="flat">
            <a:solidFill>
              <a:srgbClr val="001C4B"/>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4400" b="0" i="0" u="none" strike="noStrike" cap="none" spc="0" normalizeH="0" baseline="0" dirty="0">
                <a:ln>
                  <a:noFill/>
                </a:ln>
                <a:solidFill>
                  <a:srgbClr val="000000"/>
                </a:solidFill>
                <a:effectLst/>
                <a:uFillTx/>
                <a:latin typeface="+mj-lt"/>
                <a:ea typeface="+mj-ea"/>
                <a:cs typeface="+mj-cs"/>
                <a:sym typeface="Alibaba PuHuiTi 2 55 Regular"/>
              </a:rPr>
              <a:t>ChatGLM</a:t>
            </a:r>
            <a:endParaRPr kumimoji="0" lang="zh-CN" altLang="en-US" sz="5000" b="0" i="0" u="none" strike="noStrike" cap="none" spc="0" normalizeH="0" baseline="0" dirty="0">
              <a:ln>
                <a:noFill/>
              </a:ln>
              <a:solidFill>
                <a:srgbClr val="000000"/>
              </a:solidFill>
              <a:effectLst/>
              <a:uFillTx/>
              <a:latin typeface="+mj-lt"/>
              <a:ea typeface="+mj-ea"/>
              <a:cs typeface="+mj-cs"/>
              <a:sym typeface="Alibaba PuHuiTi 2 55 Regular"/>
            </a:endParaRPr>
          </a:p>
        </p:txBody>
      </p:sp>
      <p:cxnSp>
        <p:nvCxnSpPr>
          <p:cNvPr id="16" name="直接箭头连接符 15">
            <a:extLst>
              <a:ext uri="{FF2B5EF4-FFF2-40B4-BE49-F238E27FC236}">
                <a16:creationId xmlns:a16="http://schemas.microsoft.com/office/drawing/2014/main" id="{70DBD24C-E382-914E-F8C7-9F98AFA6A3B2}"/>
              </a:ext>
            </a:extLst>
          </p:cNvPr>
          <p:cNvCxnSpPr>
            <a:cxnSpLocks/>
          </p:cNvCxnSpPr>
          <p:nvPr/>
        </p:nvCxnSpPr>
        <p:spPr>
          <a:xfrm>
            <a:off x="3949515" y="7554579"/>
            <a:ext cx="1883495" cy="0"/>
          </a:xfrm>
          <a:prstGeom prst="straightConnector1">
            <a:avLst/>
          </a:prstGeom>
          <a:noFill/>
          <a:ln w="25400" cap="flat">
            <a:solidFill>
              <a:schemeClr val="tx1"/>
            </a:solid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cxnSp>
        <p:nvCxnSpPr>
          <p:cNvPr id="17" name="直接箭头连接符 16">
            <a:extLst>
              <a:ext uri="{FF2B5EF4-FFF2-40B4-BE49-F238E27FC236}">
                <a16:creationId xmlns:a16="http://schemas.microsoft.com/office/drawing/2014/main" id="{79F30384-C861-3C44-B6DD-624F64CF27F9}"/>
              </a:ext>
            </a:extLst>
          </p:cNvPr>
          <p:cNvCxnSpPr>
            <a:cxnSpLocks/>
          </p:cNvCxnSpPr>
          <p:nvPr/>
        </p:nvCxnSpPr>
        <p:spPr>
          <a:xfrm flipV="1">
            <a:off x="8947758" y="7528030"/>
            <a:ext cx="1795463" cy="11442"/>
          </a:xfrm>
          <a:prstGeom prst="straightConnector1">
            <a:avLst/>
          </a:prstGeom>
          <a:noFill/>
          <a:ln w="25400" cap="flat">
            <a:solidFill>
              <a:schemeClr val="tx1"/>
            </a:solidFill>
            <a:prstDash val="solid"/>
            <a:round/>
            <a:headEnd type="none" w="med" len="med"/>
            <a:tailEnd type="none" w="med" len="me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sp>
        <p:nvSpPr>
          <p:cNvPr id="18" name="文本框 17">
            <a:extLst>
              <a:ext uri="{FF2B5EF4-FFF2-40B4-BE49-F238E27FC236}">
                <a16:creationId xmlns:a16="http://schemas.microsoft.com/office/drawing/2014/main" id="{B9CB68B7-DB3D-E27A-AF22-8C5C380B1BE0}"/>
              </a:ext>
            </a:extLst>
          </p:cNvPr>
          <p:cNvSpPr txBox="1"/>
          <p:nvPr/>
        </p:nvSpPr>
        <p:spPr>
          <a:xfrm>
            <a:off x="3809298" y="6943265"/>
            <a:ext cx="2163928"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Alibaba PuHuiTi 2 55 Regular"/>
              </a:rPr>
              <a:t>ptuning</a:t>
            </a:r>
            <a:endParaRPr kumimoji="0" lang="zh-CN" altLang="en-US" sz="32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Alibaba PuHuiTi 2 55 Regular"/>
            </a:endParaRPr>
          </a:p>
        </p:txBody>
      </p:sp>
      <p:cxnSp>
        <p:nvCxnSpPr>
          <p:cNvPr id="20" name="直接箭头连接符 19">
            <a:extLst>
              <a:ext uri="{FF2B5EF4-FFF2-40B4-BE49-F238E27FC236}">
                <a16:creationId xmlns:a16="http://schemas.microsoft.com/office/drawing/2014/main" id="{8C21EB5C-7F8A-DAA8-83E8-022E6F98C306}"/>
              </a:ext>
            </a:extLst>
          </p:cNvPr>
          <p:cNvCxnSpPr>
            <a:cxnSpLocks/>
          </p:cNvCxnSpPr>
          <p:nvPr/>
        </p:nvCxnSpPr>
        <p:spPr>
          <a:xfrm flipV="1">
            <a:off x="7466018" y="8062001"/>
            <a:ext cx="0" cy="875812"/>
          </a:xfrm>
          <a:prstGeom prst="straightConnector1">
            <a:avLst/>
          </a:prstGeom>
          <a:noFill/>
          <a:ln w="25400" cap="flat">
            <a:solidFill>
              <a:schemeClr val="tx1"/>
            </a:solid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sp>
        <p:nvSpPr>
          <p:cNvPr id="26" name="流程图: 多文档 25">
            <a:extLst>
              <a:ext uri="{FF2B5EF4-FFF2-40B4-BE49-F238E27FC236}">
                <a16:creationId xmlns:a16="http://schemas.microsoft.com/office/drawing/2014/main" id="{D8776534-8B35-600A-3878-70B627B100DF}"/>
              </a:ext>
            </a:extLst>
          </p:cNvPr>
          <p:cNvSpPr/>
          <p:nvPr/>
        </p:nvSpPr>
        <p:spPr>
          <a:xfrm>
            <a:off x="11662784" y="7809270"/>
            <a:ext cx="1883495" cy="1782987"/>
          </a:xfrm>
          <a:prstGeom prst="flowChartMultidocumen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373737"/>
                </a:solidFill>
              </a:rPr>
              <a:t>800+</a:t>
            </a:r>
          </a:p>
          <a:p>
            <a:pPr algn="ctr"/>
            <a:r>
              <a:rPr lang="zh-CN" altLang="en-US" sz="2000" b="1" dirty="0">
                <a:solidFill>
                  <a:srgbClr val="373737"/>
                </a:solidFill>
              </a:rPr>
              <a:t>问题模板</a:t>
            </a:r>
          </a:p>
        </p:txBody>
      </p:sp>
      <p:cxnSp>
        <p:nvCxnSpPr>
          <p:cNvPr id="28" name="直接箭头连接符 27">
            <a:extLst>
              <a:ext uri="{FF2B5EF4-FFF2-40B4-BE49-F238E27FC236}">
                <a16:creationId xmlns:a16="http://schemas.microsoft.com/office/drawing/2014/main" id="{90389A27-3920-2FE4-04E5-087F0B1F4BA6}"/>
              </a:ext>
            </a:extLst>
          </p:cNvPr>
          <p:cNvCxnSpPr>
            <a:cxnSpLocks/>
          </p:cNvCxnSpPr>
          <p:nvPr/>
        </p:nvCxnSpPr>
        <p:spPr>
          <a:xfrm>
            <a:off x="13954958" y="8573373"/>
            <a:ext cx="2021192" cy="0"/>
          </a:xfrm>
          <a:prstGeom prst="straightConnector1">
            <a:avLst/>
          </a:prstGeom>
          <a:noFill/>
          <a:ln w="25400" cap="flat">
            <a:solidFill>
              <a:schemeClr val="tx1"/>
            </a:solid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cxnSp>
        <p:nvCxnSpPr>
          <p:cNvPr id="29" name="直接箭头连接符 28">
            <a:extLst>
              <a:ext uri="{FF2B5EF4-FFF2-40B4-BE49-F238E27FC236}">
                <a16:creationId xmlns:a16="http://schemas.microsoft.com/office/drawing/2014/main" id="{273CB430-1E3F-776A-807F-B80EDF1ED50E}"/>
              </a:ext>
            </a:extLst>
          </p:cNvPr>
          <p:cNvCxnSpPr>
            <a:cxnSpLocks/>
          </p:cNvCxnSpPr>
          <p:nvPr/>
        </p:nvCxnSpPr>
        <p:spPr>
          <a:xfrm flipH="1" flipV="1">
            <a:off x="14528797" y="6122958"/>
            <a:ext cx="29409" cy="5274429"/>
          </a:xfrm>
          <a:prstGeom prst="straightConnector1">
            <a:avLst/>
          </a:prstGeom>
          <a:noFill/>
          <a:ln w="25400" cap="flat">
            <a:solidFill>
              <a:schemeClr val="tx1"/>
            </a:solidFill>
            <a:prstDash val="solid"/>
            <a:round/>
            <a:headEnd type="none" w="med" len="med"/>
            <a:tailEnd type="none" w="med" len="me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cxnSp>
        <p:nvCxnSpPr>
          <p:cNvPr id="32" name="直接连接符 31">
            <a:extLst>
              <a:ext uri="{FF2B5EF4-FFF2-40B4-BE49-F238E27FC236}">
                <a16:creationId xmlns:a16="http://schemas.microsoft.com/office/drawing/2014/main" id="{C7DBE3F1-BB72-22CA-4195-E533B429465F}"/>
              </a:ext>
            </a:extLst>
          </p:cNvPr>
          <p:cNvCxnSpPr>
            <a:cxnSpLocks/>
          </p:cNvCxnSpPr>
          <p:nvPr/>
        </p:nvCxnSpPr>
        <p:spPr>
          <a:xfrm>
            <a:off x="13954956" y="11412627"/>
            <a:ext cx="603250" cy="0"/>
          </a:xfrm>
          <a:prstGeom prst="line">
            <a:avLst/>
          </a:prstGeom>
          <a:no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sp>
        <p:nvSpPr>
          <p:cNvPr id="35" name="流程图: 多文档 34">
            <a:extLst>
              <a:ext uri="{FF2B5EF4-FFF2-40B4-BE49-F238E27FC236}">
                <a16:creationId xmlns:a16="http://schemas.microsoft.com/office/drawing/2014/main" id="{95645F2B-60EA-2C1A-07C4-7F0D6C03EDF7}"/>
              </a:ext>
            </a:extLst>
          </p:cNvPr>
          <p:cNvSpPr/>
          <p:nvPr/>
        </p:nvSpPr>
        <p:spPr>
          <a:xfrm>
            <a:off x="16384829" y="7809270"/>
            <a:ext cx="1883495" cy="1782987"/>
          </a:xfrm>
          <a:prstGeom prst="flowChartMultidocumen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EA4D12"/>
                </a:solidFill>
              </a:rPr>
              <a:t>30000+</a:t>
            </a:r>
            <a:r>
              <a:rPr lang="zh-CN" altLang="en-US" sz="2000" b="1" dirty="0">
                <a:solidFill>
                  <a:srgbClr val="373737"/>
                </a:solidFill>
              </a:rPr>
              <a:t>条</a:t>
            </a:r>
            <a:endParaRPr lang="en-US" altLang="zh-CN" sz="2000" b="1" dirty="0">
              <a:solidFill>
                <a:srgbClr val="373737"/>
              </a:solidFill>
            </a:endParaRPr>
          </a:p>
          <a:p>
            <a:pPr algn="ctr"/>
            <a:r>
              <a:rPr lang="zh-CN" altLang="en-US" sz="2000" b="1" dirty="0">
                <a:solidFill>
                  <a:srgbClr val="373737"/>
                </a:solidFill>
              </a:rPr>
              <a:t>分类数据集</a:t>
            </a:r>
          </a:p>
        </p:txBody>
      </p:sp>
      <p:sp>
        <p:nvSpPr>
          <p:cNvPr id="44" name="矩形 43">
            <a:extLst>
              <a:ext uri="{FF2B5EF4-FFF2-40B4-BE49-F238E27FC236}">
                <a16:creationId xmlns:a16="http://schemas.microsoft.com/office/drawing/2014/main" id="{42DA39BC-1967-DAB4-A1E2-F14293CC7889}"/>
              </a:ext>
            </a:extLst>
          </p:cNvPr>
          <p:cNvSpPr/>
          <p:nvPr/>
        </p:nvSpPr>
        <p:spPr>
          <a:xfrm>
            <a:off x="19991183" y="7681969"/>
            <a:ext cx="4057170" cy="1641475"/>
          </a:xfrm>
          <a:prstGeom prst="rect">
            <a:avLst/>
          </a:prstGeom>
          <a:solidFill>
            <a:srgbClr val="D9D9D9"/>
          </a:solidFill>
          <a:ln w="25400" cap="flat">
            <a:solidFill>
              <a:srgbClr val="001C4B"/>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5000" b="0" i="0" u="none" strike="noStrike" cap="none" spc="0" normalizeH="0" baseline="0" dirty="0" err="1">
                <a:ln>
                  <a:noFill/>
                </a:ln>
                <a:solidFill>
                  <a:srgbClr val="000000"/>
                </a:solidFill>
                <a:effectLst/>
                <a:uFillTx/>
                <a:latin typeface="+mj-lt"/>
                <a:ea typeface="+mj-ea"/>
                <a:cs typeface="+mj-cs"/>
                <a:sym typeface="Alibaba PuHuiTi 2 55 Regular"/>
              </a:rPr>
              <a:t>ChatGLM</a:t>
            </a:r>
            <a:endParaRPr kumimoji="0" lang="en-US" altLang="zh-CN" sz="5000" b="0" i="0" u="none" strike="noStrike" cap="none" spc="0" normalizeH="0" baseline="0" dirty="0">
              <a:ln>
                <a:noFill/>
              </a:ln>
              <a:solidFill>
                <a:srgbClr val="000000"/>
              </a:solidFill>
              <a:effectLst/>
              <a:uFillTx/>
              <a:latin typeface="+mj-lt"/>
              <a:ea typeface="+mj-ea"/>
              <a:cs typeface="+mj-cs"/>
              <a:sym typeface="Alibaba PuHuiTi 2 55 Regular"/>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5000" b="0" i="0" u="none" strike="noStrike" cap="none" spc="0" normalizeH="0" baseline="0" dirty="0">
                <a:ln>
                  <a:noFill/>
                </a:ln>
                <a:solidFill>
                  <a:srgbClr val="000000"/>
                </a:solidFill>
                <a:effectLst/>
                <a:uFillTx/>
                <a:latin typeface="+mj-lt"/>
                <a:ea typeface="+mj-ea"/>
                <a:cs typeface="+mj-cs"/>
                <a:sym typeface="Alibaba PuHuiTi 2 55 Regular"/>
              </a:rPr>
              <a:t>问题分类器</a:t>
            </a:r>
          </a:p>
        </p:txBody>
      </p:sp>
      <p:cxnSp>
        <p:nvCxnSpPr>
          <p:cNvPr id="45" name="直接箭头连接符 44">
            <a:extLst>
              <a:ext uri="{FF2B5EF4-FFF2-40B4-BE49-F238E27FC236}">
                <a16:creationId xmlns:a16="http://schemas.microsoft.com/office/drawing/2014/main" id="{7AAEDA8A-E5B4-C14A-C6E5-FE71EDC42728}"/>
              </a:ext>
            </a:extLst>
          </p:cNvPr>
          <p:cNvCxnSpPr>
            <a:cxnSpLocks/>
          </p:cNvCxnSpPr>
          <p:nvPr/>
        </p:nvCxnSpPr>
        <p:spPr>
          <a:xfrm>
            <a:off x="18501725" y="8595207"/>
            <a:ext cx="1310275" cy="0"/>
          </a:xfrm>
          <a:prstGeom prst="straightConnector1">
            <a:avLst/>
          </a:prstGeom>
          <a:noFill/>
          <a:ln w="25400" cap="flat">
            <a:solidFill>
              <a:schemeClr val="tx1"/>
            </a:solid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sp>
        <p:nvSpPr>
          <p:cNvPr id="46" name="文本框 45">
            <a:extLst>
              <a:ext uri="{FF2B5EF4-FFF2-40B4-BE49-F238E27FC236}">
                <a16:creationId xmlns:a16="http://schemas.microsoft.com/office/drawing/2014/main" id="{5C894481-2B5A-F6CC-F589-C082FB23B047}"/>
              </a:ext>
            </a:extLst>
          </p:cNvPr>
          <p:cNvSpPr txBox="1"/>
          <p:nvPr/>
        </p:nvSpPr>
        <p:spPr>
          <a:xfrm>
            <a:off x="18047790" y="7978338"/>
            <a:ext cx="2163928"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Alibaba PuHuiTi 2 55 Regular"/>
              </a:rPr>
              <a:t>ptuning</a:t>
            </a:r>
            <a:endParaRPr kumimoji="0" lang="zh-CN" altLang="en-US" sz="32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Alibaba PuHuiTi 2 55 Regular"/>
            </a:endParaRPr>
          </a:p>
        </p:txBody>
      </p:sp>
      <p:sp>
        <p:nvSpPr>
          <p:cNvPr id="11" name="文本框 10">
            <a:extLst>
              <a:ext uri="{FF2B5EF4-FFF2-40B4-BE49-F238E27FC236}">
                <a16:creationId xmlns:a16="http://schemas.microsoft.com/office/drawing/2014/main" id="{E4E0F7DC-9541-32AB-5754-73FAC890E82B}"/>
              </a:ext>
            </a:extLst>
          </p:cNvPr>
          <p:cNvSpPr txBox="1"/>
          <p:nvPr/>
        </p:nvSpPr>
        <p:spPr>
          <a:xfrm>
            <a:off x="14255372" y="8061728"/>
            <a:ext cx="2163928" cy="53347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Alibaba PuHuiTi 2 55 Regular"/>
              </a:rPr>
              <a:t>自动生成</a:t>
            </a:r>
          </a:p>
        </p:txBody>
      </p:sp>
      <p:sp>
        <p:nvSpPr>
          <p:cNvPr id="13" name="左大括号 12">
            <a:extLst>
              <a:ext uri="{FF2B5EF4-FFF2-40B4-BE49-F238E27FC236}">
                <a16:creationId xmlns:a16="http://schemas.microsoft.com/office/drawing/2014/main" id="{2AE7D0A9-8D80-3C4A-051E-C9AFD9CC8B9A}"/>
              </a:ext>
            </a:extLst>
          </p:cNvPr>
          <p:cNvSpPr/>
          <p:nvPr/>
        </p:nvSpPr>
        <p:spPr>
          <a:xfrm>
            <a:off x="10700614" y="5916935"/>
            <a:ext cx="703179" cy="3219846"/>
          </a:xfrm>
          <a:prstGeom prst="leftBrace">
            <a:avLst/>
          </a:prstGeom>
          <a:noFill/>
          <a:ln w="25400" cap="flat">
            <a:solidFill>
              <a:schemeClr val="tx1"/>
            </a:solidFill>
            <a:prstDash val="solid"/>
            <a:round/>
            <a:headEnd type="none" w="med" len="med"/>
            <a:tailEnd type="none" w="med" len="me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5" name="流程图: 多文档 14">
            <a:extLst>
              <a:ext uri="{FF2B5EF4-FFF2-40B4-BE49-F238E27FC236}">
                <a16:creationId xmlns:a16="http://schemas.microsoft.com/office/drawing/2014/main" id="{7D79E3C9-6A83-25E6-2A17-B48F966DC63F}"/>
              </a:ext>
            </a:extLst>
          </p:cNvPr>
          <p:cNvSpPr/>
          <p:nvPr/>
        </p:nvSpPr>
        <p:spPr>
          <a:xfrm>
            <a:off x="11662783" y="5272547"/>
            <a:ext cx="1883495" cy="1782987"/>
          </a:xfrm>
          <a:prstGeom prst="flowChartMultidocumen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373737"/>
                </a:solidFill>
              </a:rPr>
              <a:t>关键词集合</a:t>
            </a:r>
          </a:p>
        </p:txBody>
      </p:sp>
      <p:cxnSp>
        <p:nvCxnSpPr>
          <p:cNvPr id="23" name="直接连接符 22">
            <a:extLst>
              <a:ext uri="{FF2B5EF4-FFF2-40B4-BE49-F238E27FC236}">
                <a16:creationId xmlns:a16="http://schemas.microsoft.com/office/drawing/2014/main" id="{81E2B2EF-5411-0438-B156-44F1FD4ACFBD}"/>
              </a:ext>
            </a:extLst>
          </p:cNvPr>
          <p:cNvCxnSpPr>
            <a:cxnSpLocks/>
          </p:cNvCxnSpPr>
          <p:nvPr/>
        </p:nvCxnSpPr>
        <p:spPr>
          <a:xfrm>
            <a:off x="13925547" y="6095549"/>
            <a:ext cx="603250" cy="0"/>
          </a:xfrm>
          <a:prstGeom prst="line">
            <a:avLst/>
          </a:prstGeom>
          <a:no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sp>
        <p:nvSpPr>
          <p:cNvPr id="27" name="矩形 26">
            <a:extLst>
              <a:ext uri="{FF2B5EF4-FFF2-40B4-BE49-F238E27FC236}">
                <a16:creationId xmlns:a16="http://schemas.microsoft.com/office/drawing/2014/main" id="{97878B70-4507-F07C-2C19-50C3E3F551C8}"/>
              </a:ext>
            </a:extLst>
          </p:cNvPr>
          <p:cNvSpPr/>
          <p:nvPr/>
        </p:nvSpPr>
        <p:spPr>
          <a:xfrm>
            <a:off x="6121152" y="11081953"/>
            <a:ext cx="2624957" cy="779701"/>
          </a:xfrm>
          <a:prstGeom prst="rect">
            <a:avLst/>
          </a:prstGeom>
          <a:solidFill>
            <a:srgbClr val="D9D9D9"/>
          </a:solidFill>
          <a:ln w="25400" cap="flat">
            <a:solidFill>
              <a:srgbClr val="001C4B"/>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4400" b="0" i="0" u="none" strike="noStrike" cap="none" spc="0" normalizeH="0" baseline="0" dirty="0">
                <a:ln>
                  <a:noFill/>
                </a:ln>
                <a:solidFill>
                  <a:srgbClr val="000000"/>
                </a:solidFill>
                <a:effectLst/>
                <a:uFillTx/>
                <a:latin typeface="+mj-lt"/>
                <a:ea typeface="+mj-ea"/>
                <a:cs typeface="+mj-cs"/>
                <a:sym typeface="Alibaba PuHuiTi 2 55 Regular"/>
              </a:rPr>
              <a:t>ChatGLM</a:t>
            </a:r>
            <a:endParaRPr kumimoji="0" lang="zh-CN" altLang="en-US" sz="5000" b="0" i="0" u="none" strike="noStrike" cap="none" spc="0" normalizeH="0" baseline="0" dirty="0">
              <a:ln>
                <a:noFill/>
              </a:ln>
              <a:solidFill>
                <a:srgbClr val="000000"/>
              </a:solidFill>
              <a:effectLst/>
              <a:uFillTx/>
              <a:latin typeface="+mj-lt"/>
              <a:ea typeface="+mj-ea"/>
              <a:cs typeface="+mj-cs"/>
              <a:sym typeface="Alibaba PuHuiTi 2 55 Regular"/>
            </a:endParaRPr>
          </a:p>
        </p:txBody>
      </p:sp>
      <p:cxnSp>
        <p:nvCxnSpPr>
          <p:cNvPr id="31" name="直接箭头连接符 30">
            <a:extLst>
              <a:ext uri="{FF2B5EF4-FFF2-40B4-BE49-F238E27FC236}">
                <a16:creationId xmlns:a16="http://schemas.microsoft.com/office/drawing/2014/main" id="{5010C143-7EDD-CCDE-D0DD-2CF2F2DB908B}"/>
              </a:ext>
            </a:extLst>
          </p:cNvPr>
          <p:cNvCxnSpPr>
            <a:cxnSpLocks/>
          </p:cNvCxnSpPr>
          <p:nvPr/>
        </p:nvCxnSpPr>
        <p:spPr>
          <a:xfrm>
            <a:off x="9030444" y="11410414"/>
            <a:ext cx="2272678" cy="0"/>
          </a:xfrm>
          <a:prstGeom prst="straightConnector1">
            <a:avLst/>
          </a:prstGeom>
          <a:noFill/>
          <a:ln w="25400" cap="flat">
            <a:solidFill>
              <a:schemeClr val="tx1"/>
            </a:solid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sp>
        <p:nvSpPr>
          <p:cNvPr id="33" name="文本框 32">
            <a:extLst>
              <a:ext uri="{FF2B5EF4-FFF2-40B4-BE49-F238E27FC236}">
                <a16:creationId xmlns:a16="http://schemas.microsoft.com/office/drawing/2014/main" id="{83E72B95-A9D6-F326-162A-74C5CDE92C58}"/>
              </a:ext>
            </a:extLst>
          </p:cNvPr>
          <p:cNvSpPr txBox="1"/>
          <p:nvPr/>
        </p:nvSpPr>
        <p:spPr>
          <a:xfrm>
            <a:off x="9026699" y="10815379"/>
            <a:ext cx="2163928"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Alibaba PuHuiTi 2 55 Regular"/>
              </a:rPr>
              <a:t>inference</a:t>
            </a:r>
            <a:endParaRPr kumimoji="0" lang="zh-CN" altLang="en-US" sz="32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Alibaba PuHuiTi 2 55 Regular"/>
            </a:endParaRPr>
          </a:p>
        </p:txBody>
      </p:sp>
      <p:sp>
        <p:nvSpPr>
          <p:cNvPr id="34" name="流程图: 多文档 33">
            <a:extLst>
              <a:ext uri="{FF2B5EF4-FFF2-40B4-BE49-F238E27FC236}">
                <a16:creationId xmlns:a16="http://schemas.microsoft.com/office/drawing/2014/main" id="{D132B45F-6FAE-6982-11CD-E96D9BA6CF23}"/>
              </a:ext>
            </a:extLst>
          </p:cNvPr>
          <p:cNvSpPr/>
          <p:nvPr/>
        </p:nvSpPr>
        <p:spPr>
          <a:xfrm>
            <a:off x="1909048" y="10579788"/>
            <a:ext cx="1883495" cy="1782987"/>
          </a:xfrm>
          <a:prstGeom prst="flowChartMultidocumen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EA4D12"/>
                </a:solidFill>
              </a:rPr>
              <a:t>30</a:t>
            </a:r>
            <a:r>
              <a:rPr lang="zh-CN" altLang="en-US" sz="2000" b="1" dirty="0">
                <a:solidFill>
                  <a:srgbClr val="EA4D12"/>
                </a:solidFill>
              </a:rPr>
              <a:t>条</a:t>
            </a:r>
            <a:r>
              <a:rPr lang="zh-CN" altLang="en-US" sz="2000" b="1" dirty="0">
                <a:solidFill>
                  <a:srgbClr val="373737"/>
                </a:solidFill>
              </a:rPr>
              <a:t>人工</a:t>
            </a:r>
            <a:endParaRPr lang="en-US" altLang="zh-CN" sz="2000" b="1" dirty="0">
              <a:solidFill>
                <a:srgbClr val="373737"/>
              </a:solidFill>
            </a:endParaRPr>
          </a:p>
          <a:p>
            <a:pPr algn="ctr"/>
            <a:r>
              <a:rPr lang="zh-CN" altLang="en-US" sz="2000" b="1" dirty="0">
                <a:solidFill>
                  <a:srgbClr val="373737"/>
                </a:solidFill>
              </a:rPr>
              <a:t>标注数据</a:t>
            </a:r>
          </a:p>
        </p:txBody>
      </p:sp>
      <p:cxnSp>
        <p:nvCxnSpPr>
          <p:cNvPr id="37" name="直接箭头连接符 36">
            <a:extLst>
              <a:ext uri="{FF2B5EF4-FFF2-40B4-BE49-F238E27FC236}">
                <a16:creationId xmlns:a16="http://schemas.microsoft.com/office/drawing/2014/main" id="{72E08325-ED6F-1E4D-43E9-208EA3E1885A}"/>
              </a:ext>
            </a:extLst>
          </p:cNvPr>
          <p:cNvCxnSpPr>
            <a:cxnSpLocks/>
          </p:cNvCxnSpPr>
          <p:nvPr/>
        </p:nvCxnSpPr>
        <p:spPr>
          <a:xfrm>
            <a:off x="3949515" y="11410414"/>
            <a:ext cx="1883495" cy="0"/>
          </a:xfrm>
          <a:prstGeom prst="straightConnector1">
            <a:avLst/>
          </a:prstGeom>
          <a:noFill/>
          <a:ln w="25400" cap="flat">
            <a:solidFill>
              <a:schemeClr val="tx1"/>
            </a:solid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sp>
        <p:nvSpPr>
          <p:cNvPr id="38" name="文本框 37">
            <a:extLst>
              <a:ext uri="{FF2B5EF4-FFF2-40B4-BE49-F238E27FC236}">
                <a16:creationId xmlns:a16="http://schemas.microsoft.com/office/drawing/2014/main" id="{5C523F9C-227A-3CA0-15A3-48EADABB7CA0}"/>
              </a:ext>
            </a:extLst>
          </p:cNvPr>
          <p:cNvSpPr txBox="1"/>
          <p:nvPr/>
        </p:nvSpPr>
        <p:spPr>
          <a:xfrm>
            <a:off x="3859566" y="10808399"/>
            <a:ext cx="2163928"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Alibaba PuHuiTi 2 55 Regular"/>
              </a:rPr>
              <a:t>prompt</a:t>
            </a:r>
            <a:endParaRPr kumimoji="0" lang="zh-CN" altLang="en-US" sz="32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Alibaba PuHuiTi 2 55 Regular"/>
            </a:endParaRPr>
          </a:p>
        </p:txBody>
      </p:sp>
      <p:sp>
        <p:nvSpPr>
          <p:cNvPr id="43" name="文本框 42">
            <a:extLst>
              <a:ext uri="{FF2B5EF4-FFF2-40B4-BE49-F238E27FC236}">
                <a16:creationId xmlns:a16="http://schemas.microsoft.com/office/drawing/2014/main" id="{430A0AE5-3CA8-610E-BF40-0F8C910BB464}"/>
              </a:ext>
            </a:extLst>
          </p:cNvPr>
          <p:cNvSpPr txBox="1"/>
          <p:nvPr/>
        </p:nvSpPr>
        <p:spPr>
          <a:xfrm>
            <a:off x="714240" y="12460816"/>
            <a:ext cx="12192000" cy="84125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ct val="150000"/>
              </a:lnSpc>
              <a:defRPr sz="2400"/>
            </a:lvl1pPr>
          </a:lstStyle>
          <a:p>
            <a:r>
              <a:rPr lang="zh-CN" altLang="en-US" sz="3200" dirty="0"/>
              <a:t>训练的分类器在我们的测试集上达到了</a:t>
            </a:r>
            <a:r>
              <a:rPr lang="en-US" altLang="zh-CN" sz="3200" dirty="0">
                <a:solidFill>
                  <a:srgbClr val="EA4D12"/>
                </a:solidFill>
              </a:rPr>
              <a:t>99.2%</a:t>
            </a:r>
            <a:r>
              <a:rPr lang="zh-CN" altLang="en-US" sz="3200" dirty="0"/>
              <a:t>的抽取准确率</a:t>
            </a:r>
            <a:endParaRPr lang="en-US" altLang="zh-CN" sz="3200" dirty="0"/>
          </a:p>
        </p:txBody>
      </p:sp>
      <p:sp>
        <p:nvSpPr>
          <p:cNvPr id="51" name="文本框 50">
            <a:extLst>
              <a:ext uri="{FF2B5EF4-FFF2-40B4-BE49-F238E27FC236}">
                <a16:creationId xmlns:a16="http://schemas.microsoft.com/office/drawing/2014/main" id="{764DB0EA-7CB4-7E06-7BD3-89236199639A}"/>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dirty="0">
                <a:ln>
                  <a:noFill/>
                </a:ln>
                <a:solidFill>
                  <a:srgbClr val="373737"/>
                </a:solidFill>
                <a:effectLst/>
                <a:uFillTx/>
                <a:latin typeface="+mj-lt"/>
                <a:ea typeface="+mj-ea"/>
                <a:cs typeface="+mj-cs"/>
                <a:sym typeface="Alibaba PuHuiTi 2 55 Regular"/>
              </a:rPr>
              <a:t>问题处理模块</a:t>
            </a:r>
          </a:p>
        </p:txBody>
      </p:sp>
      <p:sp>
        <p:nvSpPr>
          <p:cNvPr id="47" name="文本框 46">
            <a:extLst>
              <a:ext uri="{FF2B5EF4-FFF2-40B4-BE49-F238E27FC236}">
                <a16:creationId xmlns:a16="http://schemas.microsoft.com/office/drawing/2014/main" id="{E86CBB12-BFAD-7FBE-65A1-09136F8F1F27}"/>
              </a:ext>
            </a:extLst>
          </p:cNvPr>
          <p:cNvSpPr txBox="1"/>
          <p:nvPr/>
        </p:nvSpPr>
        <p:spPr>
          <a:xfrm>
            <a:off x="8873991" y="7554579"/>
            <a:ext cx="2163928"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dirty="0">
                <a:latin typeface="Arial" panose="020B0604020202020204" pitchFamily="34" charset="0"/>
                <a:cs typeface="Arial" panose="020B0604020202020204" pitchFamily="34" charset="0"/>
              </a:rPr>
              <a:t>后处理</a:t>
            </a:r>
            <a:endParaRPr kumimoji="0" lang="zh-CN" altLang="en-US" sz="32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Alibaba PuHuiTi 2 55 Regular"/>
            </a:endParaRPr>
          </a:p>
        </p:txBody>
      </p:sp>
    </p:spTree>
    <p:extLst>
      <p:ext uri="{BB962C8B-B14F-4D97-AF65-F5344CB8AC3E}">
        <p14:creationId xmlns:p14="http://schemas.microsoft.com/office/powerpoint/2010/main" val="33002091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D905CBA-C25C-B8A3-8934-586D4A03CAF1}"/>
              </a:ext>
            </a:extLst>
          </p:cNvPr>
          <p:cNvSpPr txBox="1"/>
          <p:nvPr/>
        </p:nvSpPr>
        <p:spPr>
          <a:xfrm>
            <a:off x="647700" y="3587461"/>
            <a:ext cx="13162147" cy="379591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50000"/>
              </a:lnSpc>
              <a:spcBef>
                <a:spcPts val="0"/>
              </a:spcBef>
              <a:spcAft>
                <a:spcPts val="0"/>
              </a:spcAft>
              <a:buClrTx/>
              <a:buSzTx/>
              <a:buFontTx/>
              <a:buNone/>
            </a:pPr>
            <a:r>
              <a:rPr lang="zh-CN" altLang="en-US" sz="3200" dirty="0"/>
              <a:t>这类问题需要查询的数据相对规整，可以直接解析为</a:t>
            </a:r>
            <a:r>
              <a:rPr lang="en-US" altLang="zh-CN" sz="3200" dirty="0" err="1"/>
              <a:t>dataframe</a:t>
            </a:r>
            <a:endParaRPr lang="en-US" altLang="zh-CN" sz="3200" dirty="0"/>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r>
              <a:rPr lang="zh-CN" altLang="en-US" sz="3200" dirty="0">
                <a:solidFill>
                  <a:srgbClr val="EA4D12"/>
                </a:solidFill>
              </a:rPr>
              <a:t>简单查询</a:t>
            </a:r>
            <a:r>
              <a:rPr lang="en-US" altLang="zh-CN" sz="3200" dirty="0">
                <a:solidFill>
                  <a:schemeClr val="tx1"/>
                </a:solidFill>
              </a:rPr>
              <a:t>——</a:t>
            </a:r>
            <a:r>
              <a:rPr lang="zh-CN" altLang="en-US" sz="3200" dirty="0">
                <a:solidFill>
                  <a:schemeClr val="tx1"/>
                </a:solidFill>
              </a:rPr>
              <a:t>直接在</a:t>
            </a:r>
            <a:r>
              <a:rPr lang="en-US" altLang="zh-CN" sz="3200" dirty="0" err="1">
                <a:solidFill>
                  <a:schemeClr val="tx1"/>
                </a:solidFill>
              </a:rPr>
              <a:t>dataframe</a:t>
            </a:r>
            <a:r>
              <a:rPr lang="zh-CN" altLang="en-US" sz="3200" dirty="0">
                <a:solidFill>
                  <a:schemeClr val="tx1"/>
                </a:solidFill>
              </a:rPr>
              <a:t>中进行检索即可。</a:t>
            </a:r>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r>
              <a:rPr lang="zh-CN" altLang="en-US" sz="3200" dirty="0">
                <a:solidFill>
                  <a:srgbClr val="EA4D12"/>
                </a:solidFill>
              </a:rPr>
              <a:t>计算问题</a:t>
            </a:r>
            <a:r>
              <a:rPr lang="en-US" altLang="zh-CN" sz="3200" dirty="0"/>
              <a:t>——</a:t>
            </a:r>
            <a:r>
              <a:rPr lang="zh-CN" altLang="en-US" sz="3200" dirty="0"/>
              <a:t>按属性对应到计算所需的财务指标，外部计算得到结果。</a:t>
            </a:r>
            <a:endParaRPr lang="en-US" altLang="zh-CN" sz="3200" dirty="0"/>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r>
              <a:rPr lang="en-US" altLang="zh-CN" sz="3200" dirty="0">
                <a:solidFill>
                  <a:srgbClr val="EA4D12"/>
                </a:solidFill>
              </a:rPr>
              <a:t>SQL</a:t>
            </a:r>
            <a:r>
              <a:rPr lang="zh-CN" altLang="en-US" sz="3200" dirty="0">
                <a:solidFill>
                  <a:srgbClr val="EA4D12"/>
                </a:solidFill>
              </a:rPr>
              <a:t>查询</a:t>
            </a:r>
            <a:r>
              <a:rPr lang="en-US" altLang="zh-CN" sz="3200" dirty="0"/>
              <a:t>——</a:t>
            </a:r>
            <a:r>
              <a:rPr lang="zh-CN" altLang="en-US" sz="3200" dirty="0"/>
              <a:t>使用</a:t>
            </a:r>
            <a:r>
              <a:rPr lang="en-US" altLang="zh-CN" sz="3200" dirty="0" err="1"/>
              <a:t>duckdb</a:t>
            </a:r>
            <a:r>
              <a:rPr lang="zh-CN" altLang="en-US" sz="3200" dirty="0"/>
              <a:t>对</a:t>
            </a:r>
            <a:r>
              <a:rPr lang="en-US" altLang="zh-CN" sz="3200" dirty="0" err="1"/>
              <a:t>dataframe</a:t>
            </a:r>
            <a:r>
              <a:rPr lang="zh-CN" altLang="en-US" sz="3200" dirty="0"/>
              <a:t>执行</a:t>
            </a:r>
            <a:r>
              <a:rPr lang="en-US" altLang="zh-CN" sz="3200" dirty="0"/>
              <a:t>SQL</a:t>
            </a:r>
            <a:r>
              <a:rPr lang="zh-CN" altLang="en-US" sz="3200" dirty="0"/>
              <a:t>。</a:t>
            </a:r>
            <a:endParaRPr lang="en-US" altLang="zh-CN" sz="3200" dirty="0"/>
          </a:p>
          <a:p>
            <a:pPr marR="0" algn="l" defTabSz="825500" rtl="0" fontAlgn="auto" latinLnBrk="0" hangingPunct="0">
              <a:lnSpc>
                <a:spcPct val="150000"/>
              </a:lnSpc>
              <a:spcBef>
                <a:spcPts val="0"/>
              </a:spcBef>
              <a:spcAft>
                <a:spcPts val="0"/>
              </a:spcAft>
              <a:buClrTx/>
              <a:buSzTx/>
            </a:pPr>
            <a:r>
              <a:rPr lang="zh-CN" altLang="en-US" sz="3200" dirty="0"/>
              <a:t>最后，填充对应的模板，输出最后的结果，整个流程如下所示。</a:t>
            </a:r>
            <a:endParaRPr lang="en-US" altLang="zh-CN" sz="3200" dirty="0"/>
          </a:p>
        </p:txBody>
      </p:sp>
      <p:sp>
        <p:nvSpPr>
          <p:cNvPr id="19" name="箭头: 燕尾形 18">
            <a:extLst>
              <a:ext uri="{FF2B5EF4-FFF2-40B4-BE49-F238E27FC236}">
                <a16:creationId xmlns:a16="http://schemas.microsoft.com/office/drawing/2014/main" id="{5F4D52E1-D276-2AB4-A4F0-36E92D4B883E}"/>
              </a:ext>
            </a:extLst>
          </p:cNvPr>
          <p:cNvSpPr/>
          <p:nvPr/>
        </p:nvSpPr>
        <p:spPr>
          <a:xfrm>
            <a:off x="12886536" y="7906612"/>
            <a:ext cx="3528540" cy="563829"/>
          </a:xfrm>
          <a:prstGeom prst="notchedRightArrow">
            <a:avLst/>
          </a:prstGeom>
          <a:solidFill>
            <a:srgbClr val="D9D9D9"/>
          </a:solid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20" name="箭头: 燕尾形 19">
            <a:extLst>
              <a:ext uri="{FF2B5EF4-FFF2-40B4-BE49-F238E27FC236}">
                <a16:creationId xmlns:a16="http://schemas.microsoft.com/office/drawing/2014/main" id="{256BB10B-E09E-FCF5-FB89-364F1347B8C4}"/>
              </a:ext>
            </a:extLst>
          </p:cNvPr>
          <p:cNvSpPr/>
          <p:nvPr/>
        </p:nvSpPr>
        <p:spPr>
          <a:xfrm>
            <a:off x="12881728" y="10037834"/>
            <a:ext cx="803189" cy="563829"/>
          </a:xfrm>
          <a:prstGeom prst="notchedRightArrow">
            <a:avLst/>
          </a:prstGeom>
          <a:solidFill>
            <a:srgbClr val="D9D9D9"/>
          </a:solid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21" name="箭头: 燕尾形 20">
            <a:extLst>
              <a:ext uri="{FF2B5EF4-FFF2-40B4-BE49-F238E27FC236}">
                <a16:creationId xmlns:a16="http://schemas.microsoft.com/office/drawing/2014/main" id="{0EA4F336-4FD8-EF9E-F065-1104D6360BB7}"/>
              </a:ext>
            </a:extLst>
          </p:cNvPr>
          <p:cNvSpPr/>
          <p:nvPr/>
        </p:nvSpPr>
        <p:spPr>
          <a:xfrm>
            <a:off x="12886536" y="12071815"/>
            <a:ext cx="3528540" cy="563829"/>
          </a:xfrm>
          <a:prstGeom prst="notchedRightArrow">
            <a:avLst/>
          </a:prstGeom>
          <a:solidFill>
            <a:srgbClr val="D9D9D9"/>
          </a:solid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22" name="文本框 21">
            <a:extLst>
              <a:ext uri="{FF2B5EF4-FFF2-40B4-BE49-F238E27FC236}">
                <a16:creationId xmlns:a16="http://schemas.microsoft.com/office/drawing/2014/main" id="{500614B4-152B-32D8-6ED0-B754B3C111F3}"/>
              </a:ext>
            </a:extLst>
          </p:cNvPr>
          <p:cNvSpPr txBox="1"/>
          <p:nvPr/>
        </p:nvSpPr>
        <p:spPr>
          <a:xfrm>
            <a:off x="12775064" y="7386831"/>
            <a:ext cx="2218128" cy="6565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50000"/>
              </a:lnSpc>
              <a:spcBef>
                <a:spcPts val="0"/>
              </a:spcBef>
              <a:spcAft>
                <a:spcPts val="0"/>
              </a:spcAft>
              <a:buClrTx/>
              <a:buSzTx/>
              <a:buFontTx/>
              <a:buNone/>
            </a:pPr>
            <a:r>
              <a:rPr kumimoji="0" lang="zh-CN" altLang="en-US" sz="2400" b="0" i="0" u="none" strike="noStrike" cap="none" spc="0" normalizeH="0" baseline="0" dirty="0">
                <a:ln>
                  <a:noFill/>
                </a:ln>
                <a:solidFill>
                  <a:srgbClr val="000000"/>
                </a:solidFill>
                <a:effectLst/>
                <a:uFillTx/>
                <a:latin typeface="+mj-lt"/>
                <a:ea typeface="+mj-ea"/>
                <a:cs typeface="+mj-cs"/>
                <a:sym typeface="Alibaba PuHuiTi 2 55 Regular"/>
              </a:rPr>
              <a:t>基础查询</a:t>
            </a:r>
            <a:endParaRPr lang="en-US" altLang="zh-CN" sz="2400" dirty="0"/>
          </a:p>
        </p:txBody>
      </p:sp>
      <p:sp>
        <p:nvSpPr>
          <p:cNvPr id="23" name="文本框 22">
            <a:extLst>
              <a:ext uri="{FF2B5EF4-FFF2-40B4-BE49-F238E27FC236}">
                <a16:creationId xmlns:a16="http://schemas.microsoft.com/office/drawing/2014/main" id="{4F3CA612-6CA0-E055-BBD0-72C4C8CABD37}"/>
              </a:ext>
            </a:extLst>
          </p:cNvPr>
          <p:cNvSpPr txBox="1"/>
          <p:nvPr/>
        </p:nvSpPr>
        <p:spPr>
          <a:xfrm>
            <a:off x="12870952" y="9321978"/>
            <a:ext cx="1415831" cy="6565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50000"/>
              </a:lnSpc>
              <a:spcBef>
                <a:spcPts val="0"/>
              </a:spcBef>
              <a:spcAft>
                <a:spcPts val="0"/>
              </a:spcAft>
              <a:buClrTx/>
              <a:buSzTx/>
              <a:buFontTx/>
              <a:buNone/>
            </a:pPr>
            <a:r>
              <a:rPr kumimoji="0" lang="zh-CN" altLang="en-US" sz="2400" b="0" i="0" u="none" strike="noStrike" cap="none" spc="0" normalizeH="0" baseline="0" dirty="0">
                <a:ln>
                  <a:noFill/>
                </a:ln>
                <a:solidFill>
                  <a:srgbClr val="000000"/>
                </a:solidFill>
                <a:effectLst/>
                <a:uFillTx/>
                <a:latin typeface="+mj-lt"/>
                <a:ea typeface="+mj-ea"/>
                <a:cs typeface="+mj-cs"/>
                <a:sym typeface="Alibaba PuHuiTi 2 55 Regular"/>
              </a:rPr>
              <a:t>计算查询</a:t>
            </a:r>
            <a:endParaRPr lang="en-US" altLang="zh-CN" sz="2400" dirty="0"/>
          </a:p>
        </p:txBody>
      </p:sp>
      <p:sp>
        <p:nvSpPr>
          <p:cNvPr id="24" name="文本框 23">
            <a:extLst>
              <a:ext uri="{FF2B5EF4-FFF2-40B4-BE49-F238E27FC236}">
                <a16:creationId xmlns:a16="http://schemas.microsoft.com/office/drawing/2014/main" id="{458569CD-CE90-94DC-6115-E733AB6F2790}"/>
              </a:ext>
            </a:extLst>
          </p:cNvPr>
          <p:cNvSpPr txBox="1"/>
          <p:nvPr/>
        </p:nvSpPr>
        <p:spPr>
          <a:xfrm>
            <a:off x="12961509" y="11371884"/>
            <a:ext cx="1415831" cy="6565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50000"/>
              </a:lnSpc>
              <a:spcBef>
                <a:spcPts val="0"/>
              </a:spcBef>
              <a:spcAft>
                <a:spcPts val="0"/>
              </a:spcAft>
              <a:buClrTx/>
              <a:buSzTx/>
              <a:buFontTx/>
              <a:buNone/>
            </a:pPr>
            <a:r>
              <a:rPr kumimoji="0" lang="en-US" altLang="zh-CN" sz="2400" b="0" i="0" u="none" strike="noStrike" cap="none" spc="0" normalizeH="0" baseline="0" dirty="0">
                <a:ln>
                  <a:noFill/>
                </a:ln>
                <a:solidFill>
                  <a:srgbClr val="000000"/>
                </a:solidFill>
                <a:effectLst/>
                <a:uFillTx/>
                <a:latin typeface="+mj-lt"/>
                <a:ea typeface="+mj-ea"/>
                <a:cs typeface="+mj-cs"/>
                <a:sym typeface="Alibaba PuHuiTi 2 55 Regular"/>
              </a:rPr>
              <a:t>SQL</a:t>
            </a:r>
            <a:r>
              <a:rPr kumimoji="0" lang="zh-CN" altLang="en-US" sz="2400" b="0" i="0" u="none" strike="noStrike" cap="none" spc="0" normalizeH="0" baseline="0" dirty="0">
                <a:ln>
                  <a:noFill/>
                </a:ln>
                <a:solidFill>
                  <a:srgbClr val="000000"/>
                </a:solidFill>
                <a:effectLst/>
                <a:uFillTx/>
                <a:latin typeface="+mj-lt"/>
                <a:ea typeface="+mj-ea"/>
                <a:cs typeface="+mj-cs"/>
                <a:sym typeface="Alibaba PuHuiTi 2 55 Regular"/>
              </a:rPr>
              <a:t>查询</a:t>
            </a:r>
            <a:endParaRPr lang="en-US" altLang="zh-CN" sz="2400" dirty="0"/>
          </a:p>
        </p:txBody>
      </p:sp>
      <p:sp>
        <p:nvSpPr>
          <p:cNvPr id="25" name="矩形 24">
            <a:extLst>
              <a:ext uri="{FF2B5EF4-FFF2-40B4-BE49-F238E27FC236}">
                <a16:creationId xmlns:a16="http://schemas.microsoft.com/office/drawing/2014/main" id="{C54C80BB-66FA-D628-3D3F-EA72F9B2F4E3}"/>
              </a:ext>
            </a:extLst>
          </p:cNvPr>
          <p:cNvSpPr/>
          <p:nvPr/>
        </p:nvSpPr>
        <p:spPr>
          <a:xfrm>
            <a:off x="13753444" y="9895569"/>
            <a:ext cx="1936431" cy="841256"/>
          </a:xfrm>
          <a:prstGeom prst="rect">
            <a:avLst/>
          </a:prstGeom>
          <a:solidFill>
            <a:srgbClr val="D9D9D9"/>
          </a:solid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400" dirty="0"/>
              <a:t>计算所需的</a:t>
            </a:r>
            <a:endParaRPr lang="en-US" altLang="zh-CN" sz="2400" dirty="0"/>
          </a:p>
          <a:p>
            <a:pPr marL="0" marR="0" indent="0" algn="ctr" defTabSz="825500" rtl="0" fontAlgn="auto" latinLnBrk="0" hangingPunct="0">
              <a:lnSpc>
                <a:spcPct val="100000"/>
              </a:lnSpc>
              <a:spcBef>
                <a:spcPts val="0"/>
              </a:spcBef>
              <a:spcAft>
                <a:spcPts val="0"/>
              </a:spcAft>
              <a:buClrTx/>
              <a:buSzTx/>
              <a:buFontTx/>
              <a:buNone/>
            </a:pPr>
            <a:r>
              <a:rPr lang="zh-CN" altLang="en-US" sz="2400" dirty="0"/>
              <a:t>财务属性</a:t>
            </a:r>
          </a:p>
        </p:txBody>
      </p:sp>
      <p:sp>
        <p:nvSpPr>
          <p:cNvPr id="26" name="箭头: 燕尾形 25">
            <a:extLst>
              <a:ext uri="{FF2B5EF4-FFF2-40B4-BE49-F238E27FC236}">
                <a16:creationId xmlns:a16="http://schemas.microsoft.com/office/drawing/2014/main" id="{8270252F-A35B-BFC5-E8AC-7321DFF3F699}"/>
              </a:ext>
            </a:extLst>
          </p:cNvPr>
          <p:cNvSpPr/>
          <p:nvPr/>
        </p:nvSpPr>
        <p:spPr>
          <a:xfrm>
            <a:off x="15792659" y="10034282"/>
            <a:ext cx="803189" cy="563829"/>
          </a:xfrm>
          <a:prstGeom prst="notchedRightArrow">
            <a:avLst/>
          </a:prstGeom>
          <a:solidFill>
            <a:srgbClr val="D9D9D9"/>
          </a:solid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27" name="矩形 26">
            <a:extLst>
              <a:ext uri="{FF2B5EF4-FFF2-40B4-BE49-F238E27FC236}">
                <a16:creationId xmlns:a16="http://schemas.microsoft.com/office/drawing/2014/main" id="{B0D80EC1-C1F1-0E38-5020-93CC6DEFFC13}"/>
              </a:ext>
            </a:extLst>
          </p:cNvPr>
          <p:cNvSpPr/>
          <p:nvPr/>
        </p:nvSpPr>
        <p:spPr>
          <a:xfrm>
            <a:off x="16716589" y="7926663"/>
            <a:ext cx="1830178" cy="4708981"/>
          </a:xfrm>
          <a:prstGeom prst="rect">
            <a:avLst/>
          </a:prstGeom>
          <a:solidFill>
            <a:srgbClr val="D9D9D9"/>
          </a:solid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norm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400" dirty="0"/>
              <a:t>三大表</a:t>
            </a:r>
            <a:endParaRPr lang="en-US" altLang="zh-CN" sz="2400" dirty="0"/>
          </a:p>
          <a:p>
            <a:pPr marL="0" marR="0" indent="0" algn="ctr" defTabSz="825500" rtl="0" fontAlgn="auto" latinLnBrk="0" hangingPunct="0">
              <a:lnSpc>
                <a:spcPct val="100000"/>
              </a:lnSpc>
              <a:spcBef>
                <a:spcPts val="0"/>
              </a:spcBef>
              <a:spcAft>
                <a:spcPts val="0"/>
              </a:spcAft>
              <a:buClrTx/>
              <a:buSzTx/>
              <a:buFontTx/>
              <a:buNone/>
            </a:pPr>
            <a:r>
              <a:rPr lang="en-US" altLang="zh-CN" sz="2400" dirty="0" err="1"/>
              <a:t>DataFrame</a:t>
            </a:r>
            <a:endParaRPr lang="zh-CN" altLang="en-US" sz="2400" dirty="0"/>
          </a:p>
        </p:txBody>
      </p:sp>
      <p:sp>
        <p:nvSpPr>
          <p:cNvPr id="28" name="箭头: 燕尾形 27">
            <a:extLst>
              <a:ext uri="{FF2B5EF4-FFF2-40B4-BE49-F238E27FC236}">
                <a16:creationId xmlns:a16="http://schemas.microsoft.com/office/drawing/2014/main" id="{36AA4D75-3DB3-8259-F5E4-349EB7C211F5}"/>
              </a:ext>
            </a:extLst>
          </p:cNvPr>
          <p:cNvSpPr/>
          <p:nvPr/>
        </p:nvSpPr>
        <p:spPr>
          <a:xfrm>
            <a:off x="18908484" y="10172996"/>
            <a:ext cx="803189" cy="563829"/>
          </a:xfrm>
          <a:prstGeom prst="notchedRightArrow">
            <a:avLst>
              <a:gd name="adj1" fmla="val 50000"/>
              <a:gd name="adj2" fmla="val 45617"/>
            </a:avLst>
          </a:prstGeom>
          <a:solidFill>
            <a:srgbClr val="D9D9D9"/>
          </a:solid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29" name="文本框 28">
            <a:extLst>
              <a:ext uri="{FF2B5EF4-FFF2-40B4-BE49-F238E27FC236}">
                <a16:creationId xmlns:a16="http://schemas.microsoft.com/office/drawing/2014/main" id="{7BAE92C9-8C10-FCAF-32DF-26851BABE8BF}"/>
              </a:ext>
            </a:extLst>
          </p:cNvPr>
          <p:cNvSpPr txBox="1"/>
          <p:nvPr/>
        </p:nvSpPr>
        <p:spPr>
          <a:xfrm>
            <a:off x="18876544" y="9567274"/>
            <a:ext cx="803189" cy="6565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50000"/>
              </a:lnSpc>
              <a:spcBef>
                <a:spcPts val="0"/>
              </a:spcBef>
              <a:spcAft>
                <a:spcPts val="0"/>
              </a:spcAft>
              <a:buClrTx/>
              <a:buSzTx/>
              <a:buFontTx/>
              <a:buNone/>
            </a:pPr>
            <a:r>
              <a:rPr kumimoji="0" lang="zh-CN" altLang="en-US" sz="2400" b="0" i="0" u="none" strike="noStrike" cap="none" spc="0" normalizeH="0" baseline="0" dirty="0">
                <a:ln>
                  <a:noFill/>
                </a:ln>
                <a:solidFill>
                  <a:srgbClr val="000000"/>
                </a:solidFill>
                <a:effectLst/>
                <a:uFillTx/>
                <a:latin typeface="+mj-lt"/>
                <a:ea typeface="+mj-ea"/>
                <a:cs typeface="+mj-cs"/>
                <a:sym typeface="Alibaba PuHuiTi 2 55 Regular"/>
              </a:rPr>
              <a:t>计算</a:t>
            </a:r>
            <a:endParaRPr lang="en-US" altLang="zh-CN" sz="2400" dirty="0"/>
          </a:p>
        </p:txBody>
      </p:sp>
      <p:sp>
        <p:nvSpPr>
          <p:cNvPr id="30" name="箭头: 燕尾形 29">
            <a:extLst>
              <a:ext uri="{FF2B5EF4-FFF2-40B4-BE49-F238E27FC236}">
                <a16:creationId xmlns:a16="http://schemas.microsoft.com/office/drawing/2014/main" id="{C50D9DF2-B3FF-2330-6152-B6E831DC3B2D}"/>
              </a:ext>
            </a:extLst>
          </p:cNvPr>
          <p:cNvSpPr/>
          <p:nvPr/>
        </p:nvSpPr>
        <p:spPr>
          <a:xfrm>
            <a:off x="18876543" y="12088887"/>
            <a:ext cx="803189" cy="563829"/>
          </a:xfrm>
          <a:prstGeom prst="notchedRightArrow">
            <a:avLst>
              <a:gd name="adj1" fmla="val 50000"/>
              <a:gd name="adj2" fmla="val 45617"/>
            </a:avLst>
          </a:prstGeom>
          <a:solidFill>
            <a:srgbClr val="D9D9D9"/>
          </a:solid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31" name="文本框 30">
            <a:extLst>
              <a:ext uri="{FF2B5EF4-FFF2-40B4-BE49-F238E27FC236}">
                <a16:creationId xmlns:a16="http://schemas.microsoft.com/office/drawing/2014/main" id="{AC8F6C6E-49D8-D0B3-59A3-6A77E896245C}"/>
              </a:ext>
            </a:extLst>
          </p:cNvPr>
          <p:cNvSpPr txBox="1"/>
          <p:nvPr/>
        </p:nvSpPr>
        <p:spPr>
          <a:xfrm>
            <a:off x="18667508" y="11432297"/>
            <a:ext cx="1471594" cy="6565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50000"/>
              </a:lnSpc>
              <a:spcBef>
                <a:spcPts val="0"/>
              </a:spcBef>
              <a:spcAft>
                <a:spcPts val="0"/>
              </a:spcAft>
              <a:buClrTx/>
              <a:buSzTx/>
              <a:buFontTx/>
              <a:buNone/>
            </a:pPr>
            <a:r>
              <a:rPr kumimoji="0" lang="en-US" altLang="zh-CN" sz="2400" b="0" i="0" u="none" strike="noStrike" cap="none" spc="0" normalizeH="0" baseline="0" dirty="0" err="1">
                <a:ln>
                  <a:noFill/>
                </a:ln>
                <a:solidFill>
                  <a:srgbClr val="000000"/>
                </a:solidFill>
                <a:effectLst/>
                <a:uFillTx/>
                <a:latin typeface="+mj-lt"/>
                <a:ea typeface="+mj-ea"/>
                <a:cs typeface="+mj-cs"/>
                <a:sym typeface="Alibaba PuHuiTi 2 55 Regular"/>
              </a:rPr>
              <a:t>duckdb</a:t>
            </a:r>
            <a:endParaRPr lang="en-US" altLang="zh-CN" sz="2400" dirty="0"/>
          </a:p>
        </p:txBody>
      </p:sp>
      <p:sp>
        <p:nvSpPr>
          <p:cNvPr id="32" name="箭头: 燕尾形 31">
            <a:extLst>
              <a:ext uri="{FF2B5EF4-FFF2-40B4-BE49-F238E27FC236}">
                <a16:creationId xmlns:a16="http://schemas.microsoft.com/office/drawing/2014/main" id="{80EC1F56-D4C8-7044-93CE-E08B2E0A3808}"/>
              </a:ext>
            </a:extLst>
          </p:cNvPr>
          <p:cNvSpPr/>
          <p:nvPr/>
        </p:nvSpPr>
        <p:spPr>
          <a:xfrm>
            <a:off x="18876543" y="7997063"/>
            <a:ext cx="803189" cy="563829"/>
          </a:xfrm>
          <a:prstGeom prst="notchedRightArrow">
            <a:avLst>
              <a:gd name="adj1" fmla="val 50000"/>
              <a:gd name="adj2" fmla="val 45617"/>
            </a:avLst>
          </a:prstGeom>
          <a:solidFill>
            <a:srgbClr val="D9D9D9"/>
          </a:solid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33" name="矩形 32">
            <a:extLst>
              <a:ext uri="{FF2B5EF4-FFF2-40B4-BE49-F238E27FC236}">
                <a16:creationId xmlns:a16="http://schemas.microsoft.com/office/drawing/2014/main" id="{0B85D181-0EB0-7ADE-D132-DC6E110A5927}"/>
              </a:ext>
            </a:extLst>
          </p:cNvPr>
          <p:cNvSpPr/>
          <p:nvPr/>
        </p:nvSpPr>
        <p:spPr>
          <a:xfrm>
            <a:off x="19970927" y="7926663"/>
            <a:ext cx="614779" cy="4708981"/>
          </a:xfrm>
          <a:prstGeom prst="rect">
            <a:avLst/>
          </a:prstGeom>
          <a:solidFill>
            <a:srgbClr val="D9D9D9"/>
          </a:solid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norm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400" dirty="0"/>
              <a:t>模板填充</a:t>
            </a:r>
          </a:p>
        </p:txBody>
      </p:sp>
      <p:sp>
        <p:nvSpPr>
          <p:cNvPr id="34" name="文本框 33">
            <a:extLst>
              <a:ext uri="{FF2B5EF4-FFF2-40B4-BE49-F238E27FC236}">
                <a16:creationId xmlns:a16="http://schemas.microsoft.com/office/drawing/2014/main" id="{58524E25-4CD7-BEC9-CAE5-28F19E010113}"/>
              </a:ext>
            </a:extLst>
          </p:cNvPr>
          <p:cNvSpPr txBox="1"/>
          <p:nvPr/>
        </p:nvSpPr>
        <p:spPr>
          <a:xfrm>
            <a:off x="18908484" y="7217950"/>
            <a:ext cx="803189" cy="6565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50000"/>
              </a:lnSpc>
              <a:spcBef>
                <a:spcPts val="0"/>
              </a:spcBef>
              <a:spcAft>
                <a:spcPts val="0"/>
              </a:spcAft>
              <a:buClrTx/>
              <a:buSzTx/>
              <a:buFontTx/>
              <a:buNone/>
            </a:pPr>
            <a:r>
              <a:rPr kumimoji="0" lang="zh-CN" altLang="en-US" sz="2400" b="0" i="0" u="none" strike="noStrike" cap="none" spc="0" normalizeH="0" baseline="0" dirty="0">
                <a:ln>
                  <a:noFill/>
                </a:ln>
                <a:solidFill>
                  <a:srgbClr val="000000"/>
                </a:solidFill>
                <a:effectLst/>
                <a:uFillTx/>
                <a:latin typeface="+mj-lt"/>
                <a:ea typeface="+mj-ea"/>
                <a:cs typeface="+mj-cs"/>
                <a:sym typeface="Alibaba PuHuiTi 2 55 Regular"/>
              </a:rPr>
              <a:t>查询</a:t>
            </a:r>
            <a:endParaRPr lang="en-US" altLang="zh-CN" sz="2400" dirty="0"/>
          </a:p>
        </p:txBody>
      </p:sp>
      <p:sp>
        <p:nvSpPr>
          <p:cNvPr id="35" name="箭头: 燕尾形 34">
            <a:extLst>
              <a:ext uri="{FF2B5EF4-FFF2-40B4-BE49-F238E27FC236}">
                <a16:creationId xmlns:a16="http://schemas.microsoft.com/office/drawing/2014/main" id="{0930F8F2-8E4C-006F-7BC8-7550335019A3}"/>
              </a:ext>
            </a:extLst>
          </p:cNvPr>
          <p:cNvSpPr/>
          <p:nvPr/>
        </p:nvSpPr>
        <p:spPr>
          <a:xfrm>
            <a:off x="20965797" y="10172995"/>
            <a:ext cx="803189" cy="563829"/>
          </a:xfrm>
          <a:prstGeom prst="notchedRightArrow">
            <a:avLst>
              <a:gd name="adj1" fmla="val 50000"/>
              <a:gd name="adj2" fmla="val 45617"/>
            </a:avLst>
          </a:prstGeom>
          <a:solidFill>
            <a:srgbClr val="D9D9D9"/>
          </a:solid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36" name="矩形 35">
            <a:extLst>
              <a:ext uri="{FF2B5EF4-FFF2-40B4-BE49-F238E27FC236}">
                <a16:creationId xmlns:a16="http://schemas.microsoft.com/office/drawing/2014/main" id="{FC4CB671-C1AF-F513-0745-C0C2139768DD}"/>
              </a:ext>
            </a:extLst>
          </p:cNvPr>
          <p:cNvSpPr/>
          <p:nvPr/>
        </p:nvSpPr>
        <p:spPr>
          <a:xfrm>
            <a:off x="21987121" y="10128172"/>
            <a:ext cx="874591" cy="617157"/>
          </a:xfrm>
          <a:prstGeom prst="rect">
            <a:avLst/>
          </a:prstGeom>
          <a:solidFill>
            <a:srgbClr val="D9D9D9"/>
          </a:solid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norm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400" dirty="0"/>
              <a:t>回答</a:t>
            </a:r>
          </a:p>
        </p:txBody>
      </p:sp>
      <p:grpSp>
        <p:nvGrpSpPr>
          <p:cNvPr id="2" name="组合 1">
            <a:extLst>
              <a:ext uri="{FF2B5EF4-FFF2-40B4-BE49-F238E27FC236}">
                <a16:creationId xmlns:a16="http://schemas.microsoft.com/office/drawing/2014/main" id="{8AD8F4AE-81B0-4351-7158-0670249A5AE3}"/>
              </a:ext>
            </a:extLst>
          </p:cNvPr>
          <p:cNvGrpSpPr/>
          <p:nvPr/>
        </p:nvGrpSpPr>
        <p:grpSpPr>
          <a:xfrm>
            <a:off x="13185128" y="5314913"/>
            <a:ext cx="3797208" cy="1087003"/>
            <a:chOff x="13185128" y="5314913"/>
            <a:chExt cx="3797208" cy="1087003"/>
          </a:xfrm>
        </p:grpSpPr>
        <p:sp>
          <p:nvSpPr>
            <p:cNvPr id="5" name="左大括号 4">
              <a:extLst>
                <a:ext uri="{FF2B5EF4-FFF2-40B4-BE49-F238E27FC236}">
                  <a16:creationId xmlns:a16="http://schemas.microsoft.com/office/drawing/2014/main" id="{0328ABD5-E821-79DE-DDDC-559D26B3B02D}"/>
                </a:ext>
              </a:extLst>
            </p:cNvPr>
            <p:cNvSpPr/>
            <p:nvPr/>
          </p:nvSpPr>
          <p:spPr>
            <a:xfrm flipH="1">
              <a:off x="13753444" y="5314913"/>
              <a:ext cx="226193" cy="1087003"/>
            </a:xfrm>
            <a:prstGeom prst="leftBrace">
              <a:avLst/>
            </a:prstGeom>
            <a:noFill/>
            <a:ln w="25400" cap="flat">
              <a:solidFill>
                <a:srgbClr val="333333"/>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9" name="文本框 8">
              <a:extLst>
                <a:ext uri="{FF2B5EF4-FFF2-40B4-BE49-F238E27FC236}">
                  <a16:creationId xmlns:a16="http://schemas.microsoft.com/office/drawing/2014/main" id="{F87D2654-D440-3BA5-19B4-AFD5532623FA}"/>
                </a:ext>
              </a:extLst>
            </p:cNvPr>
            <p:cNvSpPr txBox="1"/>
            <p:nvPr/>
          </p:nvSpPr>
          <p:spPr>
            <a:xfrm>
              <a:off x="13185128" y="5584962"/>
              <a:ext cx="3797208" cy="58477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3200" b="1" dirty="0">
                  <a:solidFill>
                    <a:srgbClr val="EA4D12"/>
                  </a:solidFill>
                </a:rPr>
                <a:t>工具学习</a:t>
              </a:r>
            </a:p>
          </p:txBody>
        </p:sp>
      </p:grpSp>
      <p:sp>
        <p:nvSpPr>
          <p:cNvPr id="10" name="文本框 9">
            <a:extLst>
              <a:ext uri="{FF2B5EF4-FFF2-40B4-BE49-F238E27FC236}">
                <a16:creationId xmlns:a16="http://schemas.microsoft.com/office/drawing/2014/main" id="{B254DEB2-B429-A19F-DD56-AA54E554B5E5}"/>
              </a:ext>
            </a:extLst>
          </p:cNvPr>
          <p:cNvSpPr txBox="1"/>
          <p:nvPr/>
        </p:nvSpPr>
        <p:spPr>
          <a:xfrm>
            <a:off x="647700" y="1791318"/>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1" dirty="0">
                <a:solidFill>
                  <a:srgbClr val="373737"/>
                </a:solidFill>
              </a:rPr>
              <a:t>答案生成模块</a:t>
            </a:r>
            <a:endParaRPr kumimoji="0" lang="zh-CN" altLang="en-US" sz="6000" b="1" i="0" u="none" strike="noStrike" cap="none" spc="0" normalizeH="0" baseline="0" dirty="0">
              <a:ln>
                <a:noFill/>
              </a:ln>
              <a:solidFill>
                <a:srgbClr val="373737"/>
              </a:solidFill>
              <a:effectLst/>
              <a:uFillTx/>
              <a:latin typeface="+mj-lt"/>
              <a:ea typeface="+mj-ea"/>
              <a:cs typeface="+mj-cs"/>
              <a:sym typeface="Alibaba PuHuiTi 2 55 Regular"/>
            </a:endParaRPr>
          </a:p>
        </p:txBody>
      </p:sp>
      <p:sp>
        <p:nvSpPr>
          <p:cNvPr id="11" name="文本框 10">
            <a:extLst>
              <a:ext uri="{FF2B5EF4-FFF2-40B4-BE49-F238E27FC236}">
                <a16:creationId xmlns:a16="http://schemas.microsoft.com/office/drawing/2014/main" id="{E5E59005-01EE-C787-68C7-AD3A4DFE1E0B}"/>
              </a:ext>
            </a:extLst>
          </p:cNvPr>
          <p:cNvSpPr txBox="1"/>
          <p:nvPr/>
        </p:nvSpPr>
        <p:spPr>
          <a:xfrm>
            <a:off x="647700" y="2905631"/>
            <a:ext cx="3634740"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200" i="0" u="none" strike="noStrike" cap="none" spc="0" normalizeH="0" baseline="0" dirty="0">
                <a:ln>
                  <a:noFill/>
                </a:ln>
                <a:solidFill>
                  <a:srgbClr val="373737"/>
                </a:solidFill>
                <a:effectLst/>
                <a:uFillTx/>
                <a:latin typeface="+mj-lt"/>
                <a:ea typeface="+mj-ea"/>
                <a:cs typeface="+mj-cs"/>
                <a:sym typeface="Alibaba PuHuiTi 2 55 Regular"/>
              </a:rPr>
              <a:t>财务问题</a:t>
            </a:r>
            <a:r>
              <a:rPr kumimoji="0" lang="en-US" altLang="zh-CN" sz="3200" i="0" u="none" strike="noStrike" cap="none" spc="0" normalizeH="0" baseline="0" dirty="0">
                <a:ln>
                  <a:noFill/>
                </a:ln>
                <a:solidFill>
                  <a:srgbClr val="373737"/>
                </a:solidFill>
                <a:effectLst/>
                <a:uFillTx/>
                <a:latin typeface="+mj-lt"/>
                <a:ea typeface="+mj-ea"/>
                <a:cs typeface="+mj-cs"/>
                <a:sym typeface="Alibaba PuHuiTi 2 55 Regular"/>
              </a:rPr>
              <a:t>/</a:t>
            </a:r>
            <a:r>
              <a:rPr kumimoji="0" lang="zh-CN" altLang="en-US" sz="3200" i="0" u="none" strike="noStrike" cap="none" spc="0" normalizeH="0" baseline="0" dirty="0">
                <a:ln>
                  <a:noFill/>
                </a:ln>
                <a:solidFill>
                  <a:srgbClr val="373737"/>
                </a:solidFill>
                <a:effectLst/>
                <a:uFillTx/>
                <a:latin typeface="+mj-lt"/>
                <a:ea typeface="+mj-ea"/>
                <a:cs typeface="+mj-cs"/>
                <a:sym typeface="Alibaba PuHuiTi 2 55 Regular"/>
              </a:rPr>
              <a:t>查询问题</a:t>
            </a:r>
          </a:p>
        </p:txBody>
      </p:sp>
      <p:sp>
        <p:nvSpPr>
          <p:cNvPr id="3" name="文本框 2">
            <a:extLst>
              <a:ext uri="{FF2B5EF4-FFF2-40B4-BE49-F238E27FC236}">
                <a16:creationId xmlns:a16="http://schemas.microsoft.com/office/drawing/2014/main" id="{46A0F3B3-23A4-F2BD-E9B6-9509A26CDA19}"/>
              </a:ext>
            </a:extLst>
          </p:cNvPr>
          <p:cNvSpPr txBox="1"/>
          <p:nvPr/>
        </p:nvSpPr>
        <p:spPr>
          <a:xfrm>
            <a:off x="1021132" y="7518609"/>
            <a:ext cx="11635629" cy="5575309"/>
          </a:xfrm>
          <a:prstGeom prst="rect">
            <a:avLst/>
          </a:prstGeom>
          <a:solidFill>
            <a:srgbClr val="EEEEEE"/>
          </a:solidFill>
          <a:ln w="12700" cap="flat">
            <a:solidFill>
              <a:schemeClr val="bg1">
                <a:lumMod val="65000"/>
              </a:schemeClr>
            </a:solidFill>
            <a:miter lim="400000"/>
          </a:ln>
          <a:effectLst>
            <a:outerShdw blurRad="50800" dist="38100" dir="2700000" algn="tl" rotWithShape="0">
              <a:prstClr val="black">
                <a:alpha val="40000"/>
              </a:prstClr>
            </a:outerShdw>
          </a:effectLst>
        </p:spPr>
        <p:style>
          <a:lnRef idx="0">
            <a:srgbClr val="FFFFFF"/>
          </a:lnRef>
          <a:fillRef idx="0">
            <a:srgbClr val="FFFFFF"/>
          </a:fillRef>
          <a:effectRef idx="0">
            <a:srgbClr val="FFFFFF"/>
          </a:effectRef>
          <a:fontRef idx="none"/>
        </p:style>
        <p:txBody>
          <a:bodyPr wrap="square">
            <a:spAutoFit/>
          </a:bodyPr>
          <a:lstStyle/>
          <a:p>
            <a:pPr algn="l">
              <a:lnSpc>
                <a:spcPct val="150000"/>
              </a:lnSpc>
            </a:pPr>
            <a:r>
              <a:rPr lang="zh-CN" altLang="en-US" sz="2000" b="1" dirty="0">
                <a:solidFill>
                  <a:schemeClr val="tx1"/>
                </a:solidFill>
                <a:latin typeface="Arial" panose="020B0604020202020204" pitchFamily="34" charset="0"/>
                <a:cs typeface="Arial" panose="020B0604020202020204" pitchFamily="34" charset="0"/>
              </a:rPr>
              <a:t>输入：</a:t>
            </a:r>
            <a:endParaRPr lang="en-US" altLang="zh-CN" sz="2000" b="1" dirty="0">
              <a:solidFill>
                <a:schemeClr val="tx1"/>
              </a:solidFill>
              <a:latin typeface="Arial" panose="020B0604020202020204" pitchFamily="34" charset="0"/>
              <a:cs typeface="Arial" panose="020B0604020202020204" pitchFamily="34" charset="0"/>
            </a:endParaRPr>
          </a:p>
          <a:p>
            <a:pPr algn="l">
              <a:lnSpc>
                <a:spcPct val="150000"/>
              </a:lnSpc>
            </a:pPr>
            <a:r>
              <a:rPr lang="en-US" altLang="zh-CN" sz="2000" b="1" dirty="0">
                <a:solidFill>
                  <a:schemeClr val="accent5"/>
                </a:solidFill>
                <a:latin typeface="Arial" panose="020B0604020202020204" pitchFamily="34" charset="0"/>
                <a:cs typeface="Arial" panose="020B0604020202020204" pitchFamily="34" charset="0"/>
              </a:rPr>
              <a:t>	</a:t>
            </a:r>
            <a:r>
              <a:rPr lang="zh-CN" altLang="en-US" sz="2000" b="1" dirty="0">
                <a:solidFill>
                  <a:schemeClr val="accent5"/>
                </a:solidFill>
                <a:latin typeface="Arial" panose="020B0604020202020204" pitchFamily="34" charset="0"/>
                <a:cs typeface="Arial" panose="020B0604020202020204" pitchFamily="34" charset="0"/>
              </a:rPr>
              <a:t>“请帮我查一下，在</a:t>
            </a:r>
            <a:r>
              <a:rPr lang="en-US" altLang="zh-CN" sz="2000" b="1" dirty="0">
                <a:solidFill>
                  <a:schemeClr val="accent5"/>
                </a:solidFill>
                <a:latin typeface="Arial" panose="020B0604020202020204" pitchFamily="34" charset="0"/>
                <a:cs typeface="Arial" panose="020B0604020202020204" pitchFamily="34" charset="0"/>
              </a:rPr>
              <a:t>2020</a:t>
            </a:r>
            <a:r>
              <a:rPr lang="zh-CN" altLang="en-US" sz="2000" b="1" dirty="0">
                <a:solidFill>
                  <a:schemeClr val="accent5"/>
                </a:solidFill>
                <a:latin typeface="Arial" panose="020B0604020202020204" pitchFamily="34" charset="0"/>
                <a:cs typeface="Arial" panose="020B0604020202020204" pitchFamily="34" charset="0"/>
              </a:rPr>
              <a:t>年兴业皮革科技股份有限公司的货币资金额是多少，结果保留两位小数</a:t>
            </a:r>
            <a:r>
              <a:rPr lang="en-US" altLang="zh-CN" sz="2000" b="1" dirty="0">
                <a:solidFill>
                  <a:schemeClr val="accent5"/>
                </a:solidFill>
                <a:latin typeface="Arial" panose="020B0604020202020204" pitchFamily="34" charset="0"/>
                <a:cs typeface="Arial" panose="020B0604020202020204" pitchFamily="34" charset="0"/>
              </a:rPr>
              <a:t>.</a:t>
            </a:r>
            <a:r>
              <a:rPr lang="zh-CN" altLang="en-US" sz="2000" b="1" dirty="0">
                <a:solidFill>
                  <a:schemeClr val="accent5"/>
                </a:solidFill>
                <a:latin typeface="Arial" panose="020B0604020202020204" pitchFamily="34" charset="0"/>
                <a:cs typeface="Arial" panose="020B0604020202020204" pitchFamily="34" charset="0"/>
              </a:rPr>
              <a:t>”</a:t>
            </a:r>
            <a:endParaRPr lang="en-US" altLang="zh-CN" sz="2000" b="1" dirty="0">
              <a:solidFill>
                <a:schemeClr val="accent5"/>
              </a:solidFill>
              <a:latin typeface="Arial" panose="020B0604020202020204" pitchFamily="34" charset="0"/>
              <a:cs typeface="Arial" panose="020B0604020202020204" pitchFamily="34" charset="0"/>
            </a:endParaRPr>
          </a:p>
          <a:p>
            <a:pPr algn="l">
              <a:lnSpc>
                <a:spcPct val="150000"/>
              </a:lnSpc>
            </a:pPr>
            <a:endParaRPr lang="en-US" altLang="zh-CN" sz="2000" b="1" dirty="0">
              <a:solidFill>
                <a:srgbClr val="373737"/>
              </a:solidFill>
              <a:latin typeface="Arial" panose="020B0604020202020204" pitchFamily="34" charset="0"/>
              <a:cs typeface="Arial" panose="020B0604020202020204" pitchFamily="34" charset="0"/>
            </a:endParaRPr>
          </a:p>
          <a:p>
            <a:pPr algn="l">
              <a:lnSpc>
                <a:spcPct val="150000"/>
              </a:lnSpc>
            </a:pPr>
            <a:r>
              <a:rPr lang="zh-CN" altLang="en-US" sz="2000" b="1" dirty="0">
                <a:solidFill>
                  <a:schemeClr val="tx1"/>
                </a:solidFill>
                <a:latin typeface="Arial" panose="020B0604020202020204" pitchFamily="34" charset="0"/>
                <a:cs typeface="Arial" panose="020B0604020202020204" pitchFamily="34" charset="0"/>
              </a:rPr>
              <a:t>输出：</a:t>
            </a:r>
            <a:endParaRPr lang="en-US" altLang="zh-CN" sz="2000" b="1" dirty="0">
              <a:solidFill>
                <a:schemeClr val="tx1"/>
              </a:solidFill>
              <a:latin typeface="Arial" panose="020B0604020202020204" pitchFamily="34" charset="0"/>
              <a:cs typeface="Arial" panose="020B0604020202020204" pitchFamily="34" charset="0"/>
            </a:endParaRPr>
          </a:p>
          <a:p>
            <a:pPr algn="l">
              <a:lnSpc>
                <a:spcPct val="150000"/>
              </a:lnSpc>
            </a:pPr>
            <a:r>
              <a:rPr lang="zh-CN" altLang="en-US" sz="2000" b="1" dirty="0">
                <a:solidFill>
                  <a:srgbClr val="373737"/>
                </a:solidFill>
                <a:latin typeface="Arial" panose="020B0604020202020204" pitchFamily="34" charset="0"/>
                <a:cs typeface="Arial" panose="020B0604020202020204" pitchFamily="34" charset="0"/>
              </a:rPr>
              <a:t>{</a:t>
            </a:r>
          </a:p>
          <a:p>
            <a:pPr algn="l">
              <a:lnSpc>
                <a:spcPct val="150000"/>
              </a:lnSpc>
            </a:pPr>
            <a:r>
              <a:rPr lang="zh-CN" altLang="en-US" sz="2000" b="1" dirty="0">
                <a:solidFill>
                  <a:srgbClr val="373737"/>
                </a:solidFill>
                <a:latin typeface="Arial" panose="020B0604020202020204" pitchFamily="34" charset="0"/>
                <a:cs typeface="Arial" panose="020B0604020202020204" pitchFamily="34" charset="0"/>
              </a:rPr>
              <a:t>        "类型": </a:t>
            </a:r>
            <a:r>
              <a:rPr lang="zh-CN" altLang="en-US" sz="2000" b="1" dirty="0">
                <a:solidFill>
                  <a:schemeClr val="accent5"/>
                </a:solidFill>
                <a:latin typeface="Arial" panose="020B0604020202020204" pitchFamily="34" charset="0"/>
                <a:cs typeface="Arial" panose="020B0604020202020204" pitchFamily="34" charset="0"/>
              </a:rPr>
              <a:t>"财务问题",</a:t>
            </a:r>
          </a:p>
          <a:p>
            <a:pPr algn="l">
              <a:lnSpc>
                <a:spcPct val="150000"/>
              </a:lnSpc>
            </a:pPr>
            <a:r>
              <a:rPr lang="zh-CN" altLang="en-US" sz="2000" b="1" dirty="0">
                <a:solidFill>
                  <a:srgbClr val="373737"/>
                </a:solidFill>
                <a:latin typeface="Arial" panose="020B0604020202020204" pitchFamily="34" charset="0"/>
                <a:cs typeface="Arial" panose="020B0604020202020204" pitchFamily="34" charset="0"/>
              </a:rPr>
              <a:t>        "关键词": [</a:t>
            </a:r>
            <a:r>
              <a:rPr lang="zh-CN" altLang="en-US" sz="2000" b="1" dirty="0">
                <a:solidFill>
                  <a:schemeClr val="accent5"/>
                </a:solidFill>
                <a:latin typeface="Arial" panose="020B0604020202020204" pitchFamily="34" charset="0"/>
                <a:cs typeface="Arial" panose="020B0604020202020204" pitchFamily="34" charset="0"/>
              </a:rPr>
              <a:t>"货币资金"</a:t>
            </a:r>
            <a:r>
              <a:rPr lang="zh-CN" altLang="en-US" sz="2000" b="1" dirty="0">
                <a:solidFill>
                  <a:srgbClr val="373737"/>
                </a:solidFill>
                <a:latin typeface="Arial" panose="020B0604020202020204" pitchFamily="34" charset="0"/>
                <a:cs typeface="Arial" panose="020B0604020202020204" pitchFamily="34" charset="0"/>
              </a:rPr>
              <a:t>],</a:t>
            </a:r>
          </a:p>
          <a:p>
            <a:pPr algn="l">
              <a:lnSpc>
                <a:spcPct val="150000"/>
              </a:lnSpc>
            </a:pPr>
            <a:r>
              <a:rPr lang="zh-CN" altLang="en-US" sz="2000" b="1" dirty="0">
                <a:solidFill>
                  <a:srgbClr val="373737"/>
                </a:solidFill>
                <a:latin typeface="Arial" panose="020B0604020202020204" pitchFamily="34" charset="0"/>
                <a:cs typeface="Arial" panose="020B0604020202020204" pitchFamily="34" charset="0"/>
              </a:rPr>
              <a:t>        "公司名称": </a:t>
            </a:r>
            <a:r>
              <a:rPr lang="zh-CN" altLang="en-US" sz="2000" b="1" dirty="0">
                <a:solidFill>
                  <a:schemeClr val="accent5"/>
                </a:solidFill>
                <a:latin typeface="Arial" panose="020B0604020202020204" pitchFamily="34" charset="0"/>
                <a:cs typeface="Arial" panose="020B0604020202020204" pitchFamily="34" charset="0"/>
              </a:rPr>
              <a:t>"兴业皮革科技股份有限公司",</a:t>
            </a:r>
          </a:p>
          <a:p>
            <a:pPr algn="l">
              <a:lnSpc>
                <a:spcPct val="150000"/>
              </a:lnSpc>
            </a:pPr>
            <a:r>
              <a:rPr lang="zh-CN" altLang="en-US" sz="2000" b="1" dirty="0">
                <a:solidFill>
                  <a:srgbClr val="373737"/>
                </a:solidFill>
                <a:latin typeface="Arial" panose="020B0604020202020204" pitchFamily="34" charset="0"/>
                <a:cs typeface="Arial" panose="020B0604020202020204" pitchFamily="34" charset="0"/>
              </a:rPr>
              <a:t>        “年份”: [</a:t>
            </a:r>
            <a:r>
              <a:rPr lang="zh-CN" altLang="en-US" sz="2000" b="1" dirty="0">
                <a:solidFill>
                  <a:schemeClr val="accent5"/>
                </a:solidFill>
                <a:latin typeface="Arial" panose="020B0604020202020204" pitchFamily="34" charset="0"/>
                <a:cs typeface="Arial" panose="020B0604020202020204" pitchFamily="34" charset="0"/>
              </a:rPr>
              <a:t>“202</a:t>
            </a:r>
            <a:r>
              <a:rPr lang="en-US" altLang="zh-CN" sz="2000" b="1" dirty="0">
                <a:solidFill>
                  <a:schemeClr val="accent5"/>
                </a:solidFill>
                <a:latin typeface="Arial" panose="020B0604020202020204" pitchFamily="34" charset="0"/>
                <a:cs typeface="Arial" panose="020B0604020202020204" pitchFamily="34" charset="0"/>
              </a:rPr>
              <a:t>0</a:t>
            </a:r>
            <a:r>
              <a:rPr lang="zh-CN" altLang="en-US" sz="2000" b="1" dirty="0">
                <a:solidFill>
                  <a:schemeClr val="accent5"/>
                </a:solidFill>
                <a:latin typeface="Arial" panose="020B0604020202020204" pitchFamily="34" charset="0"/>
                <a:cs typeface="Arial" panose="020B0604020202020204" pitchFamily="34" charset="0"/>
              </a:rPr>
              <a:t>"</a:t>
            </a:r>
            <a:r>
              <a:rPr lang="zh-CN" altLang="en-US" sz="2000" b="1" dirty="0">
                <a:solidFill>
                  <a:srgbClr val="373737"/>
                </a:solidFill>
                <a:latin typeface="Arial" panose="020B0604020202020204" pitchFamily="34" charset="0"/>
                <a:cs typeface="Arial" panose="020B0604020202020204" pitchFamily="34" charset="0"/>
              </a:rPr>
              <a:t>]</a:t>
            </a:r>
            <a:r>
              <a:rPr lang="en-US" altLang="zh-CN" sz="2000" b="1" dirty="0">
                <a:solidFill>
                  <a:srgbClr val="373737"/>
                </a:solidFill>
                <a:latin typeface="Arial" panose="020B0604020202020204" pitchFamily="34" charset="0"/>
                <a:cs typeface="Arial" panose="020B0604020202020204" pitchFamily="34" charset="0"/>
              </a:rPr>
              <a:t>,</a:t>
            </a:r>
          </a:p>
          <a:p>
            <a:pPr algn="l">
              <a:lnSpc>
                <a:spcPct val="150000"/>
              </a:lnSpc>
            </a:pPr>
            <a:r>
              <a:rPr lang="en-US" altLang="zh-CN" sz="2000" b="1" dirty="0">
                <a:solidFill>
                  <a:srgbClr val="373737"/>
                </a:solidFill>
                <a:latin typeface="Arial" panose="020B0604020202020204" pitchFamily="34" charset="0"/>
                <a:cs typeface="Arial" panose="020B0604020202020204" pitchFamily="34" charset="0"/>
              </a:rPr>
              <a:t>        </a:t>
            </a:r>
            <a:r>
              <a:rPr lang="zh-CN" altLang="en-US" sz="2000" b="1" dirty="0">
                <a:solidFill>
                  <a:schemeClr val="tx1"/>
                </a:solidFill>
                <a:latin typeface="Arial" panose="020B0604020202020204" pitchFamily="34" charset="0"/>
                <a:cs typeface="Arial" panose="020B0604020202020204" pitchFamily="34" charset="0"/>
              </a:rPr>
              <a:t>"</a:t>
            </a:r>
            <a:r>
              <a:rPr lang="zh-CN" altLang="en-US" sz="2000" b="1" dirty="0">
                <a:solidFill>
                  <a:srgbClr val="373737"/>
                </a:solidFill>
                <a:latin typeface="Arial" panose="020B0604020202020204" pitchFamily="34" charset="0"/>
                <a:cs typeface="Arial" panose="020B0604020202020204" pitchFamily="34" charset="0"/>
              </a:rPr>
              <a:t>回答模板</a:t>
            </a:r>
            <a:r>
              <a:rPr lang="zh-CN" altLang="en-US" sz="2000" b="1" dirty="0">
                <a:solidFill>
                  <a:schemeClr val="tx1"/>
                </a:solidFill>
                <a:latin typeface="Arial" panose="020B0604020202020204" pitchFamily="34" charset="0"/>
                <a:cs typeface="Arial" panose="020B0604020202020204" pitchFamily="34" charset="0"/>
              </a:rPr>
              <a:t>"</a:t>
            </a:r>
            <a:r>
              <a:rPr lang="zh-CN" altLang="en-US" sz="2000" b="1" dirty="0">
                <a:solidFill>
                  <a:schemeClr val="accent5"/>
                </a:solidFill>
                <a:latin typeface="Arial" panose="020B0604020202020204" pitchFamily="34" charset="0"/>
                <a:cs typeface="Arial" panose="020B0604020202020204" pitchFamily="34" charset="0"/>
              </a:rPr>
              <a:t> </a:t>
            </a:r>
            <a:r>
              <a:rPr lang="en-US" altLang="zh-CN" sz="2000" b="1" dirty="0">
                <a:solidFill>
                  <a:srgbClr val="373737"/>
                </a:solidFill>
                <a:latin typeface="Arial" panose="020B0604020202020204" pitchFamily="34" charset="0"/>
                <a:cs typeface="Arial" panose="020B0604020202020204" pitchFamily="34" charset="0"/>
              </a:rPr>
              <a:t>:</a:t>
            </a:r>
            <a:r>
              <a:rPr lang="zh-CN" altLang="en-US" sz="2000" b="1" dirty="0">
                <a:solidFill>
                  <a:schemeClr val="accent5"/>
                </a:solidFill>
                <a:latin typeface="Arial" panose="020B0604020202020204" pitchFamily="34" charset="0"/>
                <a:cs typeface="Arial" panose="020B0604020202020204" pitchFamily="34" charset="0"/>
              </a:rPr>
              <a:t> "</a:t>
            </a:r>
            <a:r>
              <a:rPr lang="en-US" altLang="zh-CN" sz="2000" b="1" dirty="0">
                <a:solidFill>
                  <a:schemeClr val="accent5"/>
                </a:solidFill>
                <a:latin typeface="Arial" panose="020B0604020202020204" pitchFamily="34" charset="0"/>
                <a:cs typeface="Arial" panose="020B0604020202020204" pitchFamily="34" charset="0"/>
              </a:rPr>
              <a:t>2020</a:t>
            </a:r>
            <a:r>
              <a:rPr lang="zh-CN" altLang="en-US" sz="2000" b="1" dirty="0">
                <a:solidFill>
                  <a:schemeClr val="accent5"/>
                </a:solidFill>
                <a:latin typeface="Arial" panose="020B0604020202020204" pitchFamily="34" charset="0"/>
                <a:cs typeface="Arial" panose="020B0604020202020204" pitchFamily="34" charset="0"/>
              </a:rPr>
              <a:t>年兴业皮革科技股份有限公司的货币资金额是</a:t>
            </a:r>
            <a:r>
              <a:rPr lang="en-US" altLang="zh-CN" sz="2000" b="1" dirty="0">
                <a:solidFill>
                  <a:schemeClr val="accent5"/>
                </a:solidFill>
                <a:latin typeface="Arial" panose="020B0604020202020204" pitchFamily="34" charset="0"/>
                <a:cs typeface="Arial" panose="020B0604020202020204" pitchFamily="34" charset="0"/>
              </a:rPr>
              <a:t>{:.2f} </a:t>
            </a:r>
            <a:r>
              <a:rPr lang="zh-CN" altLang="en-US" sz="2000" b="1" dirty="0">
                <a:solidFill>
                  <a:schemeClr val="accent5"/>
                </a:solidFill>
                <a:latin typeface="Arial" panose="020B0604020202020204" pitchFamily="34" charset="0"/>
                <a:cs typeface="Arial" panose="020B0604020202020204" pitchFamily="34" charset="0"/>
              </a:rPr>
              <a:t>。"</a:t>
            </a:r>
            <a:endParaRPr lang="zh-CN" altLang="en-US" sz="2000" b="1" dirty="0">
              <a:solidFill>
                <a:srgbClr val="373737"/>
              </a:solidFill>
              <a:latin typeface="Arial" panose="020B0604020202020204" pitchFamily="34" charset="0"/>
              <a:cs typeface="Arial" panose="020B0604020202020204" pitchFamily="34" charset="0"/>
            </a:endParaRPr>
          </a:p>
          <a:p>
            <a:pPr algn="l">
              <a:lnSpc>
                <a:spcPct val="150000"/>
              </a:lnSpc>
            </a:pPr>
            <a:r>
              <a:rPr lang="zh-CN" altLang="en-US" sz="2000" b="1" dirty="0">
                <a:solidFill>
                  <a:srgbClr val="373737"/>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0515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D905CBA-C25C-B8A3-8934-586D4A03CAF1}"/>
              </a:ext>
            </a:extLst>
          </p:cNvPr>
          <p:cNvSpPr txBox="1"/>
          <p:nvPr/>
        </p:nvSpPr>
        <p:spPr>
          <a:xfrm>
            <a:off x="647699" y="3690543"/>
            <a:ext cx="21748061" cy="231858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t">
            <a:spAutoFit/>
          </a:bodyPr>
          <a:lstStyle/>
          <a:p>
            <a:pPr algn="l">
              <a:lnSpc>
                <a:spcPct val="150000"/>
              </a:lnSpc>
            </a:pPr>
            <a:r>
              <a:rPr lang="zh-CN" altLang="en-US" sz="3200" dirty="0"/>
              <a:t>此类表格</a:t>
            </a:r>
            <a:r>
              <a:rPr lang="zh-CN" altLang="en-US" sz="3200" dirty="0">
                <a:solidFill>
                  <a:srgbClr val="E94D12"/>
                </a:solidFill>
              </a:rPr>
              <a:t>不规整</a:t>
            </a:r>
            <a:r>
              <a:rPr lang="zh-CN" altLang="en-US" sz="3200" dirty="0"/>
              <a:t>，难以直接抽取关键信息</a:t>
            </a:r>
            <a:endParaRPr lang="en-US" altLang="zh-CN" sz="3200" dirty="0"/>
          </a:p>
          <a:p>
            <a:pPr marL="0" marR="0" indent="0" algn="l" defTabSz="825500" rtl="0" fontAlgn="auto" latinLnBrk="0" hangingPunct="0">
              <a:lnSpc>
                <a:spcPct val="150000"/>
              </a:lnSpc>
              <a:spcBef>
                <a:spcPts val="0"/>
              </a:spcBef>
              <a:spcAft>
                <a:spcPts val="0"/>
              </a:spcAft>
              <a:buClrTx/>
              <a:buSzTx/>
              <a:buFontTx/>
              <a:buNone/>
            </a:pPr>
            <a:r>
              <a:rPr lang="zh-CN" altLang="en-US" sz="3200" dirty="0"/>
              <a:t>解析一部分相对规整的公司和人员表格，生成了约</a:t>
            </a:r>
            <a:r>
              <a:rPr lang="en-US" altLang="zh-CN" sz="3200" dirty="0">
                <a:solidFill>
                  <a:srgbClr val="EA4D12"/>
                </a:solidFill>
              </a:rPr>
              <a:t>20000</a:t>
            </a:r>
            <a:r>
              <a:rPr lang="zh-CN" altLang="en-US" sz="3200" dirty="0"/>
              <a:t>条数据，对模型进行</a:t>
            </a:r>
            <a:r>
              <a:rPr lang="en-US" altLang="zh-CN" sz="3200" dirty="0" err="1"/>
              <a:t>ptuning</a:t>
            </a:r>
            <a:endParaRPr lang="en-US" altLang="zh-CN" sz="3200" dirty="0"/>
          </a:p>
          <a:p>
            <a:pPr algn="l">
              <a:lnSpc>
                <a:spcPct val="150000"/>
              </a:lnSpc>
            </a:pPr>
            <a:r>
              <a:rPr lang="zh-CN" altLang="en-US" sz="3200" dirty="0"/>
              <a:t>我们对输入数据进行数据增强，以增强模型在</a:t>
            </a:r>
            <a:r>
              <a:rPr lang="zh-CN" altLang="en-US" sz="3200" dirty="0">
                <a:solidFill>
                  <a:srgbClr val="E94D12"/>
                </a:solidFill>
              </a:rPr>
              <a:t>不规整表格信息</a:t>
            </a:r>
            <a:r>
              <a:rPr lang="zh-CN" altLang="en-US" sz="3200" dirty="0"/>
              <a:t>抽取上的</a:t>
            </a:r>
            <a:r>
              <a:rPr lang="zh-CN" altLang="en-US" sz="3200" dirty="0">
                <a:solidFill>
                  <a:srgbClr val="E94D12"/>
                </a:solidFill>
              </a:rPr>
              <a:t>泛化能力</a:t>
            </a:r>
            <a:r>
              <a:rPr lang="zh-CN" altLang="en-US" sz="3200" dirty="0"/>
              <a:t>，增强方式主要有以下三类：</a:t>
            </a:r>
            <a:endParaRPr lang="en-US" altLang="zh-CN" sz="3200" dirty="0"/>
          </a:p>
        </p:txBody>
      </p:sp>
      <p:grpSp>
        <p:nvGrpSpPr>
          <p:cNvPr id="5" name="组合 4">
            <a:extLst>
              <a:ext uri="{FF2B5EF4-FFF2-40B4-BE49-F238E27FC236}">
                <a16:creationId xmlns:a16="http://schemas.microsoft.com/office/drawing/2014/main" id="{33690B9D-0561-A8F5-7918-E9D93F931E58}"/>
              </a:ext>
            </a:extLst>
          </p:cNvPr>
          <p:cNvGrpSpPr/>
          <p:nvPr/>
        </p:nvGrpSpPr>
        <p:grpSpPr>
          <a:xfrm>
            <a:off x="1988239" y="6696071"/>
            <a:ext cx="19672982" cy="6084929"/>
            <a:chOff x="986138" y="6713631"/>
            <a:chExt cx="21294120" cy="6586353"/>
          </a:xfrm>
        </p:grpSpPr>
        <p:sp>
          <p:nvSpPr>
            <p:cNvPr id="17" name="文本框 16">
              <a:extLst>
                <a:ext uri="{FF2B5EF4-FFF2-40B4-BE49-F238E27FC236}">
                  <a16:creationId xmlns:a16="http://schemas.microsoft.com/office/drawing/2014/main" id="{6A093250-5244-E447-60DE-0A05FF201E82}"/>
                </a:ext>
              </a:extLst>
            </p:cNvPr>
            <p:cNvSpPr txBox="1"/>
            <p:nvPr/>
          </p:nvSpPr>
          <p:spPr>
            <a:xfrm>
              <a:off x="986138" y="6737774"/>
              <a:ext cx="6663723" cy="2318584"/>
            </a:xfrm>
            <a:prstGeom prst="rect">
              <a:avLst/>
            </a:prstGeom>
            <a:noFill/>
            <a:ln w="12700" cap="flat">
              <a:solidFill>
                <a:srgbClr val="373737"/>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50000"/>
                </a:lnSpc>
                <a:spcBef>
                  <a:spcPts val="0"/>
                </a:spcBef>
                <a:spcAft>
                  <a:spcPts val="0"/>
                </a:spcAft>
                <a:buClrTx/>
                <a:buSzTx/>
                <a:buFontTx/>
                <a:buNone/>
              </a:pPr>
              <a:r>
                <a:rPr lang="zh-CN" altLang="en-US" sz="3200" dirty="0"/>
                <a:t> </a:t>
              </a:r>
              <a:r>
                <a:rPr lang="zh-CN" altLang="en-US" sz="2800" dirty="0"/>
                <a:t>股票代码 </a:t>
              </a:r>
              <a:r>
                <a:rPr lang="en-US" altLang="zh-CN" sz="2800" dirty="0"/>
                <a:t>000001</a:t>
              </a:r>
            </a:p>
            <a:p>
              <a:pPr marL="0" marR="0" indent="0" algn="l" defTabSz="825500" rtl="0" fontAlgn="auto" latinLnBrk="0" hangingPunct="0">
                <a:lnSpc>
                  <a:spcPct val="150000"/>
                </a:lnSpc>
                <a:spcBef>
                  <a:spcPts val="0"/>
                </a:spcBef>
                <a:spcAft>
                  <a:spcPts val="0"/>
                </a:spcAft>
                <a:buClrTx/>
                <a:buSzTx/>
                <a:buFontTx/>
                <a:buNone/>
              </a:pPr>
              <a:r>
                <a:rPr lang="zh-CN" altLang="en-US" sz="2800" dirty="0"/>
                <a:t> 股票名称 平安银行</a:t>
              </a:r>
              <a:r>
                <a:rPr lang="en-US" altLang="zh-CN" sz="2800" dirty="0"/>
                <a:t> </a:t>
              </a:r>
            </a:p>
            <a:p>
              <a:pPr marL="0" marR="0" indent="0" algn="l" defTabSz="8255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rgbClr val="000000"/>
                  </a:solidFill>
                  <a:effectLst/>
                  <a:uFillTx/>
                  <a:latin typeface="+mj-lt"/>
                  <a:ea typeface="+mj-ea"/>
                  <a:cs typeface="+mj-cs"/>
                  <a:sym typeface="Alibaba PuHuiTi 2 55 Regular"/>
                </a:rPr>
                <a:t> 公司办公地址 </a:t>
              </a:r>
              <a:r>
                <a:rPr lang="en-US" altLang="zh-CN" sz="2800" dirty="0" err="1"/>
                <a:t>xxxx</a:t>
              </a:r>
              <a:endParaRPr kumimoji="0" lang="zh-CN" altLang="en-US" sz="2800" b="0" i="0" u="none" strike="noStrike" cap="none" spc="0" normalizeH="0" baseline="0" dirty="0">
                <a:ln>
                  <a:noFill/>
                </a:ln>
                <a:solidFill>
                  <a:srgbClr val="000000"/>
                </a:solidFill>
                <a:effectLst/>
                <a:uFillTx/>
                <a:latin typeface="+mj-lt"/>
                <a:ea typeface="+mj-ea"/>
                <a:cs typeface="+mj-cs"/>
                <a:sym typeface="Alibaba PuHuiTi 2 55 Regular"/>
              </a:endParaRPr>
            </a:p>
          </p:txBody>
        </p:sp>
        <p:sp>
          <p:nvSpPr>
            <p:cNvPr id="18" name="文本框 17">
              <a:extLst>
                <a:ext uri="{FF2B5EF4-FFF2-40B4-BE49-F238E27FC236}">
                  <a16:creationId xmlns:a16="http://schemas.microsoft.com/office/drawing/2014/main" id="{748381A4-B5A5-D19B-868B-8726D429A610}"/>
                </a:ext>
              </a:extLst>
            </p:cNvPr>
            <p:cNvSpPr txBox="1"/>
            <p:nvPr/>
          </p:nvSpPr>
          <p:spPr>
            <a:xfrm>
              <a:off x="986139" y="10274298"/>
              <a:ext cx="6663722" cy="1510229"/>
            </a:xfrm>
            <a:prstGeom prst="rect">
              <a:avLst/>
            </a:prstGeom>
            <a:noFill/>
            <a:ln w="12700" cap="flat">
              <a:solidFill>
                <a:srgbClr val="373737"/>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50000"/>
                </a:lnSpc>
                <a:spcBef>
                  <a:spcPts val="0"/>
                </a:spcBef>
                <a:spcAft>
                  <a:spcPts val="0"/>
                </a:spcAft>
                <a:buClrTx/>
                <a:buSzTx/>
                <a:buFontTx/>
                <a:buNone/>
              </a:pPr>
              <a:r>
                <a:rPr lang="zh-CN" altLang="en-US" sz="2800" dirty="0"/>
                <a:t>股票代码 </a:t>
              </a:r>
              <a:r>
                <a:rPr lang="en-US" altLang="zh-CN" sz="2800" dirty="0"/>
                <a:t>000001 </a:t>
              </a:r>
              <a:r>
                <a:rPr lang="zh-CN" altLang="en-US" sz="2800" dirty="0"/>
                <a:t>股票名称 平安银行</a:t>
              </a:r>
              <a:endParaRPr lang="en-US" altLang="zh-CN" sz="2800" dirty="0"/>
            </a:p>
            <a:p>
              <a:pPr marL="0" marR="0" indent="0" algn="l" defTabSz="825500" rtl="0" fontAlgn="auto" latinLnBrk="0" hangingPunct="0">
                <a:lnSpc>
                  <a:spcPct val="150000"/>
                </a:lnSpc>
                <a:spcBef>
                  <a:spcPts val="0"/>
                </a:spcBef>
                <a:spcAft>
                  <a:spcPts val="0"/>
                </a:spcAft>
                <a:buClrTx/>
                <a:buSzTx/>
                <a:buFontTx/>
                <a:buNone/>
              </a:pPr>
              <a:r>
                <a:rPr lang="zh-CN" altLang="en-US" sz="2800" dirty="0"/>
                <a:t>公司办公地址 </a:t>
              </a:r>
              <a:r>
                <a:rPr lang="en-US" altLang="zh-CN" sz="2800" dirty="0" err="1"/>
                <a:t>xxxx</a:t>
              </a:r>
              <a:r>
                <a:rPr lang="en-US" altLang="zh-CN" sz="2800" dirty="0"/>
                <a:t> </a:t>
              </a:r>
              <a:endParaRPr kumimoji="0" lang="zh-CN" altLang="en-US" sz="2800" b="0" i="0" u="none" strike="noStrike" cap="none" spc="0" normalizeH="0" baseline="0" dirty="0">
                <a:ln>
                  <a:noFill/>
                </a:ln>
                <a:solidFill>
                  <a:srgbClr val="000000"/>
                </a:solidFill>
                <a:effectLst/>
                <a:uFillTx/>
                <a:latin typeface="+mj-lt"/>
                <a:ea typeface="+mj-ea"/>
                <a:cs typeface="+mj-cs"/>
                <a:sym typeface="Alibaba PuHuiTi 2 55 Regular"/>
              </a:endParaRPr>
            </a:p>
          </p:txBody>
        </p:sp>
        <p:sp>
          <p:nvSpPr>
            <p:cNvPr id="19" name="箭头: 燕尾形 18">
              <a:extLst>
                <a:ext uri="{FF2B5EF4-FFF2-40B4-BE49-F238E27FC236}">
                  <a16:creationId xmlns:a16="http://schemas.microsoft.com/office/drawing/2014/main" id="{6F2CC9FE-23A1-1CAE-F99D-60A212F9127F}"/>
                </a:ext>
              </a:extLst>
            </p:cNvPr>
            <p:cNvSpPr/>
            <p:nvPr/>
          </p:nvSpPr>
          <p:spPr>
            <a:xfrm rot="5400000">
              <a:off x="4008739" y="9365990"/>
              <a:ext cx="803189" cy="563829"/>
            </a:xfrm>
            <a:prstGeom prst="notchedRightArrow">
              <a:avLst/>
            </a:prstGeom>
            <a:solidFill>
              <a:srgbClr val="D9D9D9"/>
            </a:solid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20" name="文本框 19">
              <a:extLst>
                <a:ext uri="{FF2B5EF4-FFF2-40B4-BE49-F238E27FC236}">
                  <a16:creationId xmlns:a16="http://schemas.microsoft.com/office/drawing/2014/main" id="{7DACFC66-6E55-F5C5-32D5-E7162AE34EB4}"/>
                </a:ext>
              </a:extLst>
            </p:cNvPr>
            <p:cNvSpPr txBox="1"/>
            <p:nvPr/>
          </p:nvSpPr>
          <p:spPr>
            <a:xfrm>
              <a:off x="2359023" y="12161211"/>
              <a:ext cx="3917951" cy="10874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3200" dirty="0"/>
                <a:t>1.</a:t>
              </a:r>
              <a:r>
                <a:rPr lang="zh-CN" altLang="en-US" sz="3200" dirty="0"/>
                <a:t>一</a:t>
              </a: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行内出现</a:t>
              </a:r>
              <a:endParaRPr kumimoji="0" lang="en-US" altLang="zh-CN" sz="3200" b="0" i="0" u="none" strike="noStrike" cap="none" spc="0" normalizeH="0" baseline="0" dirty="0">
                <a:ln>
                  <a:noFill/>
                </a:ln>
                <a:solidFill>
                  <a:srgbClr val="000000"/>
                </a:solidFill>
                <a:effectLst/>
                <a:uFillTx/>
                <a:latin typeface="+mj-lt"/>
                <a:ea typeface="+mj-ea"/>
                <a:cs typeface="+mj-cs"/>
                <a:sym typeface="Alibaba PuHuiTi 2 55 Regular"/>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多个属性</a:t>
              </a:r>
            </a:p>
          </p:txBody>
        </p:sp>
        <p:sp>
          <p:nvSpPr>
            <p:cNvPr id="21" name="文本框 20">
              <a:extLst>
                <a:ext uri="{FF2B5EF4-FFF2-40B4-BE49-F238E27FC236}">
                  <a16:creationId xmlns:a16="http://schemas.microsoft.com/office/drawing/2014/main" id="{4B6334BA-B2D1-5816-ADE2-B77A30619192}"/>
                </a:ext>
              </a:extLst>
            </p:cNvPr>
            <p:cNvSpPr txBox="1"/>
            <p:nvPr/>
          </p:nvSpPr>
          <p:spPr>
            <a:xfrm>
              <a:off x="8301335" y="6768012"/>
              <a:ext cx="6663722" cy="2209820"/>
            </a:xfrm>
            <a:prstGeom prst="rect">
              <a:avLst/>
            </a:prstGeom>
            <a:noFill/>
            <a:ln w="12700" cap="flat">
              <a:solidFill>
                <a:srgbClr val="373737"/>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50000"/>
                </a:lnSpc>
                <a:spcBef>
                  <a:spcPts val="0"/>
                </a:spcBef>
                <a:spcAft>
                  <a:spcPts val="0"/>
                </a:spcAft>
                <a:buClrTx/>
                <a:buSzTx/>
                <a:buFontTx/>
                <a:buNone/>
              </a:pPr>
              <a:r>
                <a:rPr lang="zh-CN" altLang="en-US" sz="2800" dirty="0"/>
                <a:t> 股票代码</a:t>
              </a:r>
              <a:r>
                <a:rPr lang="en-US" altLang="zh-CN" sz="2800" dirty="0"/>
                <a:t>\t\t000001</a:t>
              </a:r>
            </a:p>
            <a:p>
              <a:pPr marL="0" marR="0" indent="0" algn="l" defTabSz="825500" rtl="0" fontAlgn="auto" latinLnBrk="0" hangingPunct="0">
                <a:lnSpc>
                  <a:spcPct val="150000"/>
                </a:lnSpc>
                <a:spcBef>
                  <a:spcPts val="0"/>
                </a:spcBef>
                <a:spcAft>
                  <a:spcPts val="0"/>
                </a:spcAft>
                <a:buClrTx/>
                <a:buSzTx/>
                <a:buFontTx/>
                <a:buNone/>
              </a:pPr>
              <a:r>
                <a:rPr lang="zh-CN" altLang="en-US" sz="2800" dirty="0"/>
                <a:t> 股票名称 平安银行</a:t>
              </a:r>
              <a:r>
                <a:rPr lang="en-US" altLang="zh-CN" sz="2800" dirty="0"/>
                <a:t> </a:t>
              </a:r>
            </a:p>
            <a:p>
              <a:pPr marL="0" marR="0" indent="0" algn="l" defTabSz="8255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rgbClr val="000000"/>
                  </a:solidFill>
                  <a:effectLst/>
                  <a:uFillTx/>
                  <a:latin typeface="+mj-lt"/>
                  <a:ea typeface="+mj-ea"/>
                  <a:cs typeface="+mj-cs"/>
                  <a:sym typeface="Alibaba PuHuiTi 2 55 Regular"/>
                </a:rPr>
                <a:t> 公司办公地址 </a:t>
              </a:r>
              <a:r>
                <a:rPr lang="en-US" altLang="zh-CN" sz="2800" dirty="0" err="1"/>
                <a:t>xxxx</a:t>
              </a:r>
              <a:endParaRPr kumimoji="0" lang="zh-CN" altLang="en-US" sz="2800" b="0" i="0" u="none" strike="noStrike" cap="none" spc="0" normalizeH="0" baseline="0" dirty="0">
                <a:ln>
                  <a:noFill/>
                </a:ln>
                <a:solidFill>
                  <a:srgbClr val="000000"/>
                </a:solidFill>
                <a:effectLst/>
                <a:uFillTx/>
                <a:latin typeface="+mj-lt"/>
                <a:ea typeface="+mj-ea"/>
                <a:cs typeface="+mj-cs"/>
                <a:sym typeface="Alibaba PuHuiTi 2 55 Regular"/>
              </a:endParaRPr>
            </a:p>
          </p:txBody>
        </p:sp>
        <p:sp>
          <p:nvSpPr>
            <p:cNvPr id="22" name="文本框 21">
              <a:extLst>
                <a:ext uri="{FF2B5EF4-FFF2-40B4-BE49-F238E27FC236}">
                  <a16:creationId xmlns:a16="http://schemas.microsoft.com/office/drawing/2014/main" id="{E56E5AEB-63EF-B080-527A-69EAD9889308}"/>
                </a:ext>
              </a:extLst>
            </p:cNvPr>
            <p:cNvSpPr txBox="1"/>
            <p:nvPr/>
          </p:nvSpPr>
          <p:spPr>
            <a:xfrm>
              <a:off x="8301335" y="10206403"/>
              <a:ext cx="6663722" cy="2209820"/>
            </a:xfrm>
            <a:prstGeom prst="rect">
              <a:avLst/>
            </a:prstGeom>
            <a:noFill/>
            <a:ln w="12700" cap="flat">
              <a:solidFill>
                <a:srgbClr val="373737"/>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50000"/>
                </a:lnSpc>
                <a:spcBef>
                  <a:spcPts val="0"/>
                </a:spcBef>
                <a:spcAft>
                  <a:spcPts val="0"/>
                </a:spcAft>
                <a:buClrTx/>
                <a:buSzTx/>
                <a:buFontTx/>
                <a:buNone/>
              </a:pPr>
              <a:r>
                <a:rPr lang="zh-CN" altLang="en-US" sz="2800" dirty="0"/>
                <a:t> 股票代码</a:t>
              </a:r>
              <a:r>
                <a:rPr lang="en-US" altLang="zh-CN" sz="2800" dirty="0"/>
                <a:t>\t000001 </a:t>
              </a:r>
            </a:p>
            <a:p>
              <a:pPr marL="0" marR="0" indent="0" algn="l" defTabSz="825500" rtl="0" fontAlgn="auto" latinLnBrk="0" hangingPunct="0">
                <a:lnSpc>
                  <a:spcPct val="150000"/>
                </a:lnSpc>
                <a:spcBef>
                  <a:spcPts val="0"/>
                </a:spcBef>
                <a:spcAft>
                  <a:spcPts val="0"/>
                </a:spcAft>
                <a:buClrTx/>
                <a:buSzTx/>
                <a:buFontTx/>
                <a:buNone/>
              </a:pPr>
              <a:r>
                <a:rPr lang="zh-CN" altLang="en-US" sz="2800" dirty="0"/>
                <a:t> 股票名称</a:t>
              </a:r>
              <a:r>
                <a:rPr lang="en-US" altLang="zh-CN" sz="2800" dirty="0"/>
                <a:t>\t</a:t>
              </a:r>
              <a:r>
                <a:rPr lang="zh-CN" altLang="en-US" sz="2800" dirty="0"/>
                <a:t>平安银行</a:t>
              </a:r>
              <a:endParaRPr lang="en-US" altLang="zh-CN" sz="2800" dirty="0"/>
            </a:p>
            <a:p>
              <a:pPr marL="0" marR="0" indent="0" algn="l" defTabSz="825500" rtl="0" fontAlgn="auto" latinLnBrk="0" hangingPunct="0">
                <a:lnSpc>
                  <a:spcPct val="150000"/>
                </a:lnSpc>
                <a:spcBef>
                  <a:spcPts val="0"/>
                </a:spcBef>
                <a:spcAft>
                  <a:spcPts val="0"/>
                </a:spcAft>
                <a:buClrTx/>
                <a:buSzTx/>
                <a:buFontTx/>
                <a:buNone/>
              </a:pPr>
              <a:r>
                <a:rPr lang="zh-CN" altLang="en-US" sz="2800" dirty="0"/>
                <a:t> 公司办公地址</a:t>
              </a:r>
              <a:r>
                <a:rPr lang="en-US" altLang="zh-CN" sz="2800" dirty="0"/>
                <a:t>\</a:t>
              </a:r>
              <a:r>
                <a:rPr lang="en-US" altLang="zh-CN" sz="2800" dirty="0" err="1"/>
                <a:t>txxxx</a:t>
              </a:r>
              <a:r>
                <a:rPr lang="en-US" altLang="zh-CN" sz="2800" dirty="0"/>
                <a:t> </a:t>
              </a:r>
              <a:endParaRPr kumimoji="0" lang="zh-CN" altLang="en-US" sz="2800" b="0" i="0" u="none" strike="noStrike" cap="none" spc="0" normalizeH="0" baseline="0" dirty="0">
                <a:ln>
                  <a:noFill/>
                </a:ln>
                <a:solidFill>
                  <a:srgbClr val="000000"/>
                </a:solidFill>
                <a:effectLst/>
                <a:uFillTx/>
                <a:latin typeface="+mj-lt"/>
                <a:ea typeface="+mj-ea"/>
                <a:cs typeface="+mj-cs"/>
                <a:sym typeface="Alibaba PuHuiTi 2 55 Regular"/>
              </a:endParaRPr>
            </a:p>
          </p:txBody>
        </p:sp>
        <p:sp>
          <p:nvSpPr>
            <p:cNvPr id="23" name="箭头: 燕尾形 22">
              <a:extLst>
                <a:ext uri="{FF2B5EF4-FFF2-40B4-BE49-F238E27FC236}">
                  <a16:creationId xmlns:a16="http://schemas.microsoft.com/office/drawing/2014/main" id="{720EF8C3-F1AC-340E-EC16-74DCD74AC296}"/>
                </a:ext>
              </a:extLst>
            </p:cNvPr>
            <p:cNvSpPr/>
            <p:nvPr/>
          </p:nvSpPr>
          <p:spPr>
            <a:xfrm rot="5400000">
              <a:off x="11117303" y="9234170"/>
              <a:ext cx="803189" cy="563829"/>
            </a:xfrm>
            <a:prstGeom prst="notchedRightArrow">
              <a:avLst/>
            </a:prstGeom>
            <a:solidFill>
              <a:srgbClr val="D9D9D9"/>
            </a:solid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24" name="文本框 23">
              <a:extLst>
                <a:ext uri="{FF2B5EF4-FFF2-40B4-BE49-F238E27FC236}">
                  <a16:creationId xmlns:a16="http://schemas.microsoft.com/office/drawing/2014/main" id="{675F214C-D1C1-4E57-E39D-83FE1A4DE842}"/>
                </a:ext>
              </a:extLst>
            </p:cNvPr>
            <p:cNvSpPr txBox="1"/>
            <p:nvPr/>
          </p:nvSpPr>
          <p:spPr>
            <a:xfrm>
              <a:off x="9674221" y="12704949"/>
              <a:ext cx="3917951"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j-lt"/>
                  <a:ea typeface="+mj-ea"/>
                  <a:cs typeface="+mj-cs"/>
                  <a:sym typeface="Alibaba PuHuiTi 2 55 Regular"/>
                </a:rPr>
                <a:t>2.</a:t>
              </a: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随机间隔符</a:t>
              </a:r>
            </a:p>
          </p:txBody>
        </p:sp>
        <p:sp>
          <p:nvSpPr>
            <p:cNvPr id="25" name="文本框 24">
              <a:extLst>
                <a:ext uri="{FF2B5EF4-FFF2-40B4-BE49-F238E27FC236}">
                  <a16:creationId xmlns:a16="http://schemas.microsoft.com/office/drawing/2014/main" id="{893DA3EF-CF07-5651-B9AF-BFD36C170B36}"/>
                </a:ext>
              </a:extLst>
            </p:cNvPr>
            <p:cNvSpPr txBox="1"/>
            <p:nvPr/>
          </p:nvSpPr>
          <p:spPr>
            <a:xfrm>
              <a:off x="15616536" y="6713631"/>
              <a:ext cx="6663722" cy="2318583"/>
            </a:xfrm>
            <a:prstGeom prst="rect">
              <a:avLst/>
            </a:prstGeom>
            <a:noFill/>
            <a:ln w="12700" cap="flat">
              <a:solidFill>
                <a:srgbClr val="373737"/>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50000"/>
                </a:lnSpc>
                <a:spcBef>
                  <a:spcPts val="0"/>
                </a:spcBef>
                <a:spcAft>
                  <a:spcPts val="0"/>
                </a:spcAft>
                <a:buClrTx/>
                <a:buSzTx/>
                <a:buFontTx/>
                <a:buNone/>
              </a:pPr>
              <a:r>
                <a:rPr lang="zh-CN" altLang="en-US" sz="3200" dirty="0"/>
                <a:t> </a:t>
              </a:r>
              <a:r>
                <a:rPr lang="zh-CN" altLang="en-US" sz="2800" dirty="0"/>
                <a:t>股票代码 </a:t>
              </a:r>
              <a:r>
                <a:rPr lang="en-US" altLang="zh-CN" sz="2800" dirty="0"/>
                <a:t>000001</a:t>
              </a:r>
            </a:p>
            <a:p>
              <a:pPr marL="0" marR="0" indent="0" algn="l" defTabSz="825500" rtl="0" fontAlgn="auto" latinLnBrk="0" hangingPunct="0">
                <a:lnSpc>
                  <a:spcPct val="150000"/>
                </a:lnSpc>
                <a:spcBef>
                  <a:spcPts val="0"/>
                </a:spcBef>
                <a:spcAft>
                  <a:spcPts val="0"/>
                </a:spcAft>
                <a:buClrTx/>
                <a:buSzTx/>
                <a:buFontTx/>
                <a:buNone/>
              </a:pPr>
              <a:r>
                <a:rPr lang="zh-CN" altLang="en-US" sz="2800" dirty="0"/>
                <a:t> 股票名称 平安银行</a:t>
              </a:r>
              <a:r>
                <a:rPr lang="en-US" altLang="zh-CN" sz="2800" dirty="0"/>
                <a:t> </a:t>
              </a:r>
            </a:p>
            <a:p>
              <a:pPr marL="0" marR="0" indent="0" algn="l" defTabSz="8255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rgbClr val="000000"/>
                  </a:solidFill>
                  <a:effectLst/>
                  <a:uFillTx/>
                  <a:latin typeface="+mj-lt"/>
                  <a:ea typeface="+mj-ea"/>
                  <a:cs typeface="+mj-cs"/>
                  <a:sym typeface="Alibaba PuHuiTi 2 55 Regular"/>
                </a:rPr>
                <a:t> 公司办公地址 </a:t>
              </a:r>
              <a:r>
                <a:rPr lang="en-US" altLang="zh-CN" sz="2800" dirty="0" err="1"/>
                <a:t>xxxx</a:t>
              </a:r>
              <a:endParaRPr kumimoji="0" lang="zh-CN" altLang="en-US" sz="2800" b="0" i="0" u="none" strike="noStrike" cap="none" spc="0" normalizeH="0" baseline="0" dirty="0">
                <a:ln>
                  <a:noFill/>
                </a:ln>
                <a:solidFill>
                  <a:srgbClr val="000000"/>
                </a:solidFill>
                <a:effectLst/>
                <a:uFillTx/>
                <a:latin typeface="+mj-lt"/>
                <a:ea typeface="+mj-ea"/>
                <a:cs typeface="+mj-cs"/>
                <a:sym typeface="Alibaba PuHuiTi 2 55 Regular"/>
              </a:endParaRPr>
            </a:p>
          </p:txBody>
        </p:sp>
        <p:sp>
          <p:nvSpPr>
            <p:cNvPr id="26" name="文本框 25">
              <a:extLst>
                <a:ext uri="{FF2B5EF4-FFF2-40B4-BE49-F238E27FC236}">
                  <a16:creationId xmlns:a16="http://schemas.microsoft.com/office/drawing/2014/main" id="{8E0DA9DB-9AD4-DA15-C23D-EB87DA693AF3}"/>
                </a:ext>
              </a:extLst>
            </p:cNvPr>
            <p:cNvSpPr txBox="1"/>
            <p:nvPr/>
          </p:nvSpPr>
          <p:spPr>
            <a:xfrm>
              <a:off x="15616535" y="10206403"/>
              <a:ext cx="6663722" cy="2209820"/>
            </a:xfrm>
            <a:prstGeom prst="rect">
              <a:avLst/>
            </a:prstGeom>
            <a:noFill/>
            <a:ln w="12700" cap="flat">
              <a:solidFill>
                <a:srgbClr val="373737"/>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lnSpc>
                  <a:spcPct val="150000"/>
                </a:lnSpc>
              </a:pPr>
              <a:r>
                <a:rPr lang="zh-CN" altLang="en-US" sz="2800" dirty="0"/>
                <a:t> 股票名称 </a:t>
              </a:r>
              <a:endParaRPr lang="en-US" altLang="zh-CN" sz="2800" dirty="0"/>
            </a:p>
            <a:p>
              <a:pPr marL="0" marR="0" indent="0" algn="l" defTabSz="825500" rtl="0" fontAlgn="auto" latinLnBrk="0" hangingPunct="0">
                <a:lnSpc>
                  <a:spcPct val="150000"/>
                </a:lnSpc>
                <a:spcBef>
                  <a:spcPts val="0"/>
                </a:spcBef>
                <a:spcAft>
                  <a:spcPts val="0"/>
                </a:spcAft>
                <a:buClrTx/>
                <a:buSzTx/>
                <a:buFontTx/>
                <a:buNone/>
              </a:pPr>
              <a:r>
                <a:rPr lang="zh-CN" altLang="en-US" sz="2800" dirty="0"/>
                <a:t> 股票代码 </a:t>
              </a:r>
              <a:r>
                <a:rPr lang="en-US" altLang="zh-CN" sz="2800" dirty="0"/>
                <a:t>000001 </a:t>
              </a:r>
            </a:p>
            <a:p>
              <a:pPr marL="0" marR="0" indent="0" algn="l" defTabSz="825500" rtl="0" fontAlgn="auto" latinLnBrk="0" hangingPunct="0">
                <a:lnSpc>
                  <a:spcPct val="150000"/>
                </a:lnSpc>
                <a:spcBef>
                  <a:spcPts val="0"/>
                </a:spcBef>
                <a:spcAft>
                  <a:spcPts val="0"/>
                </a:spcAft>
                <a:buClrTx/>
                <a:buSzTx/>
                <a:buFontTx/>
                <a:buNone/>
              </a:pPr>
              <a:r>
                <a:rPr lang="zh-CN" altLang="en-US" sz="2800" dirty="0"/>
                <a:t> 公司办公地址 </a:t>
              </a:r>
              <a:r>
                <a:rPr lang="en-US" altLang="zh-CN" sz="2800" dirty="0" err="1"/>
                <a:t>xxxx</a:t>
              </a:r>
              <a:r>
                <a:rPr lang="en-US" altLang="zh-CN" sz="2800" dirty="0"/>
                <a:t> </a:t>
              </a:r>
              <a:endParaRPr kumimoji="0" lang="zh-CN" altLang="en-US" sz="2800" b="0" i="0" u="none" strike="noStrike" cap="none" spc="0" normalizeH="0" baseline="0" dirty="0">
                <a:ln>
                  <a:noFill/>
                </a:ln>
                <a:solidFill>
                  <a:srgbClr val="000000"/>
                </a:solidFill>
                <a:effectLst/>
                <a:uFillTx/>
                <a:latin typeface="+mj-lt"/>
                <a:ea typeface="+mj-ea"/>
                <a:cs typeface="+mj-cs"/>
                <a:sym typeface="Alibaba PuHuiTi 2 55 Regular"/>
              </a:endParaRPr>
            </a:p>
          </p:txBody>
        </p:sp>
        <p:sp>
          <p:nvSpPr>
            <p:cNvPr id="27" name="箭头: 燕尾形 26">
              <a:extLst>
                <a:ext uri="{FF2B5EF4-FFF2-40B4-BE49-F238E27FC236}">
                  <a16:creationId xmlns:a16="http://schemas.microsoft.com/office/drawing/2014/main" id="{E51446E0-1999-8C2A-CC44-A3E482F20AB6}"/>
                </a:ext>
              </a:extLst>
            </p:cNvPr>
            <p:cNvSpPr/>
            <p:nvPr/>
          </p:nvSpPr>
          <p:spPr>
            <a:xfrm rot="5400000">
              <a:off x="18432503" y="9234170"/>
              <a:ext cx="803189" cy="563829"/>
            </a:xfrm>
            <a:prstGeom prst="notchedRightArrow">
              <a:avLst/>
            </a:prstGeom>
            <a:solidFill>
              <a:srgbClr val="D9D9D9"/>
            </a:solid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28" name="文本框 27">
              <a:extLst>
                <a:ext uri="{FF2B5EF4-FFF2-40B4-BE49-F238E27FC236}">
                  <a16:creationId xmlns:a16="http://schemas.microsoft.com/office/drawing/2014/main" id="{ADBD8EC9-A2DA-E99C-027B-11BCCE3453EA}"/>
                </a:ext>
              </a:extLst>
            </p:cNvPr>
            <p:cNvSpPr txBox="1"/>
            <p:nvPr/>
          </p:nvSpPr>
          <p:spPr>
            <a:xfrm>
              <a:off x="16989421" y="12704949"/>
              <a:ext cx="3917951"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j-lt"/>
                  <a:ea typeface="+mj-ea"/>
                  <a:cs typeface="+mj-cs"/>
                  <a:sym typeface="Alibaba PuHuiTi 2 55 Regular"/>
                </a:rPr>
                <a:t>3.</a:t>
              </a: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属性缺失、打乱</a:t>
              </a:r>
            </a:p>
          </p:txBody>
        </p:sp>
      </p:grpSp>
      <p:sp>
        <p:nvSpPr>
          <p:cNvPr id="7" name="文本框 6">
            <a:extLst>
              <a:ext uri="{FF2B5EF4-FFF2-40B4-BE49-F238E27FC236}">
                <a16:creationId xmlns:a16="http://schemas.microsoft.com/office/drawing/2014/main" id="{18A81C44-639A-6030-7176-F1DA8EAFF80D}"/>
              </a:ext>
            </a:extLst>
          </p:cNvPr>
          <p:cNvSpPr txBox="1"/>
          <p:nvPr/>
        </p:nvSpPr>
        <p:spPr>
          <a:xfrm>
            <a:off x="647700" y="1791318"/>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1" dirty="0">
                <a:solidFill>
                  <a:srgbClr val="373737"/>
                </a:solidFill>
              </a:rPr>
              <a:t>答案生成模块</a:t>
            </a:r>
            <a:endParaRPr kumimoji="0" lang="zh-CN" altLang="en-US" sz="6000" b="1" i="0" u="none" strike="noStrike" cap="none" spc="0" normalizeH="0" baseline="0" dirty="0">
              <a:ln>
                <a:noFill/>
              </a:ln>
              <a:solidFill>
                <a:srgbClr val="373737"/>
              </a:solidFill>
              <a:effectLst/>
              <a:uFillTx/>
              <a:latin typeface="+mj-lt"/>
              <a:ea typeface="+mj-ea"/>
              <a:cs typeface="+mj-cs"/>
              <a:sym typeface="Alibaba PuHuiTi 2 55 Regular"/>
            </a:endParaRPr>
          </a:p>
        </p:txBody>
      </p:sp>
      <p:sp>
        <p:nvSpPr>
          <p:cNvPr id="8" name="文本框 7">
            <a:extLst>
              <a:ext uri="{FF2B5EF4-FFF2-40B4-BE49-F238E27FC236}">
                <a16:creationId xmlns:a16="http://schemas.microsoft.com/office/drawing/2014/main" id="{3349933F-858A-B92D-3E7D-FB4DE68808AE}"/>
              </a:ext>
            </a:extLst>
          </p:cNvPr>
          <p:cNvSpPr txBox="1"/>
          <p:nvPr/>
        </p:nvSpPr>
        <p:spPr>
          <a:xfrm>
            <a:off x="647700" y="2905631"/>
            <a:ext cx="3634740"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200" i="0" u="none" strike="noStrike" cap="none" spc="0" normalizeH="0" baseline="0" dirty="0">
                <a:ln>
                  <a:noFill/>
                </a:ln>
                <a:solidFill>
                  <a:srgbClr val="373737"/>
                </a:solidFill>
                <a:effectLst/>
                <a:uFillTx/>
                <a:latin typeface="+mj-lt"/>
                <a:ea typeface="+mj-ea"/>
                <a:cs typeface="+mj-cs"/>
                <a:sym typeface="Alibaba PuHuiTi 2 55 Regular"/>
              </a:rPr>
              <a:t>公司问题</a:t>
            </a:r>
            <a:r>
              <a:rPr kumimoji="0" lang="en-US" altLang="zh-CN" sz="3200" i="0" u="none" strike="noStrike" cap="none" spc="0" normalizeH="0" baseline="0" dirty="0">
                <a:ln>
                  <a:noFill/>
                </a:ln>
                <a:solidFill>
                  <a:srgbClr val="373737"/>
                </a:solidFill>
                <a:effectLst/>
                <a:uFillTx/>
                <a:latin typeface="+mj-lt"/>
                <a:ea typeface="+mj-ea"/>
                <a:cs typeface="+mj-cs"/>
                <a:sym typeface="Alibaba PuHuiTi 2 55 Regular"/>
              </a:rPr>
              <a:t>/</a:t>
            </a:r>
            <a:r>
              <a:rPr kumimoji="0" lang="zh-CN" altLang="en-US" sz="3200" i="0" u="none" strike="noStrike" cap="none" spc="0" normalizeH="0" baseline="0" dirty="0">
                <a:ln>
                  <a:noFill/>
                </a:ln>
                <a:solidFill>
                  <a:srgbClr val="373737"/>
                </a:solidFill>
                <a:effectLst/>
                <a:uFillTx/>
                <a:latin typeface="+mj-lt"/>
                <a:ea typeface="+mj-ea"/>
                <a:cs typeface="+mj-cs"/>
                <a:sym typeface="Alibaba PuHuiTi 2 55 Regular"/>
              </a:rPr>
              <a:t>人员问题</a:t>
            </a:r>
          </a:p>
        </p:txBody>
      </p:sp>
    </p:spTree>
    <p:extLst>
      <p:ext uri="{BB962C8B-B14F-4D97-AF65-F5344CB8AC3E}">
        <p14:creationId xmlns:p14="http://schemas.microsoft.com/office/powerpoint/2010/main" val="29630253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D905CBA-C25C-B8A3-8934-586D4A03CAF1}"/>
              </a:ext>
            </a:extLst>
          </p:cNvPr>
          <p:cNvSpPr txBox="1"/>
          <p:nvPr/>
        </p:nvSpPr>
        <p:spPr>
          <a:xfrm>
            <a:off x="647700" y="3551928"/>
            <a:ext cx="22501860" cy="305724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50000"/>
              </a:lnSpc>
              <a:spcBef>
                <a:spcPts val="0"/>
              </a:spcBef>
              <a:spcAft>
                <a:spcPts val="0"/>
              </a:spcAft>
              <a:buClrTx/>
              <a:buSzTx/>
              <a:buFontTx/>
              <a:buNone/>
            </a:pPr>
            <a:r>
              <a:rPr lang="zh-CN" altLang="en-US" sz="3200" dirty="0"/>
              <a:t>这类问题相关信息遍布整个财报，需要基于整个年报检索</a:t>
            </a:r>
            <a:endParaRPr lang="en-US" altLang="zh-CN" sz="3200" dirty="0"/>
          </a:p>
          <a:p>
            <a:pPr marL="0" marR="0" indent="0" algn="l" defTabSz="825500" rtl="0" fontAlgn="auto" latinLnBrk="0" hangingPunct="0">
              <a:lnSpc>
                <a:spcPct val="15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利用已有的</a:t>
            </a:r>
            <a:r>
              <a:rPr kumimoji="0" lang="en-US" altLang="zh-CN" sz="3200" b="0" i="0" u="none" strike="noStrike" cap="none" spc="0" normalizeH="0" baseline="0" dirty="0">
                <a:ln>
                  <a:noFill/>
                </a:ln>
                <a:solidFill>
                  <a:srgbClr val="000000"/>
                </a:solidFill>
                <a:effectLst/>
                <a:uFillTx/>
                <a:latin typeface="+mj-lt"/>
                <a:ea typeface="+mj-ea"/>
                <a:cs typeface="+mj-cs"/>
                <a:sym typeface="Alibaba PuHuiTi 2 55 Regular"/>
              </a:rPr>
              <a:t>pdf</a:t>
            </a: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解析生成</a:t>
            </a:r>
            <a:r>
              <a:rPr lang="zh-CN" altLang="en-US" sz="3200" dirty="0"/>
              <a:t>结构</a:t>
            </a: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化</a:t>
            </a:r>
            <a:r>
              <a:rPr kumimoji="0" lang="en-US" altLang="zh-CN" sz="3200" b="0" i="0" u="none" strike="noStrike" cap="none" spc="0" normalizeH="0" baseline="0" dirty="0">
                <a:ln>
                  <a:noFill/>
                </a:ln>
                <a:solidFill>
                  <a:srgbClr val="000000"/>
                </a:solidFill>
                <a:effectLst/>
                <a:uFillTx/>
                <a:latin typeface="+mj-lt"/>
                <a:ea typeface="+mj-ea"/>
                <a:cs typeface="+mj-cs"/>
                <a:sym typeface="Alibaba PuHuiTi 2 55 Regular"/>
              </a:rPr>
              <a:t>JSON</a:t>
            </a: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，并将标题向量化作为文档索引用于检索，保障了文档的层次完整性和问题相关性</a:t>
            </a:r>
            <a:endParaRPr kumimoji="0" lang="en-US" altLang="zh-CN" sz="3200" b="0" i="0" u="none" strike="noStrike" cap="none" spc="0" normalizeH="0" baseline="0" dirty="0">
              <a:ln>
                <a:noFill/>
              </a:ln>
              <a:solidFill>
                <a:srgbClr val="000000"/>
              </a:solidFill>
              <a:effectLst/>
              <a:uFillTx/>
              <a:latin typeface="+mj-lt"/>
              <a:ea typeface="+mj-ea"/>
              <a:cs typeface="+mj-cs"/>
              <a:sym typeface="Alibaba PuHuiTi 2 55 Regular"/>
            </a:endParaRPr>
          </a:p>
          <a:p>
            <a:pPr marL="0" marR="0" indent="0" algn="l" defTabSz="825500" rtl="0" fontAlgn="auto" latinLnBrk="0" hangingPunct="0">
              <a:lnSpc>
                <a:spcPct val="150000"/>
              </a:lnSpc>
              <a:spcBef>
                <a:spcPts val="0"/>
              </a:spcBef>
              <a:spcAft>
                <a:spcPts val="0"/>
              </a:spcAft>
              <a:buClrTx/>
              <a:buSzTx/>
              <a:buFontTx/>
              <a:buNone/>
            </a:pPr>
            <a:r>
              <a:rPr lang="zh-CN" altLang="en-US" sz="3200" dirty="0"/>
              <a:t>为了保证生成内容的效果，我们针对已知的财务分析类问题每类问题标注了</a:t>
            </a:r>
            <a:r>
              <a:rPr lang="en-US" altLang="zh-CN" sz="3200" dirty="0"/>
              <a:t>1~2</a:t>
            </a:r>
            <a:r>
              <a:rPr lang="zh-CN" altLang="en-US" sz="3200" dirty="0"/>
              <a:t>个样例作为</a:t>
            </a:r>
            <a:r>
              <a:rPr kumimoji="0" lang="en-US" altLang="zh-CN" sz="3200" b="0" i="0" u="none" strike="noStrike" cap="none" spc="0" normalizeH="0" baseline="0" dirty="0">
                <a:ln>
                  <a:noFill/>
                </a:ln>
                <a:solidFill>
                  <a:srgbClr val="EA4D12"/>
                </a:solidFill>
                <a:effectLst/>
                <a:uFillTx/>
                <a:latin typeface="+mj-lt"/>
                <a:ea typeface="+mj-ea"/>
                <a:cs typeface="+mj-cs"/>
                <a:sym typeface="Alibaba PuHuiTi 2 55 Regular"/>
              </a:rPr>
              <a:t>In-context learning</a:t>
            </a: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的</a:t>
            </a:r>
            <a:r>
              <a:rPr lang="zh-CN" altLang="en-US" sz="3200" dirty="0"/>
              <a:t>样例</a:t>
            </a: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加入</a:t>
            </a:r>
            <a:r>
              <a:rPr kumimoji="0" lang="en-US" altLang="zh-CN" sz="3200" b="0" i="0" u="none" strike="noStrike" cap="none" spc="0" normalizeH="0" baseline="0" dirty="0">
                <a:ln>
                  <a:noFill/>
                </a:ln>
                <a:solidFill>
                  <a:srgbClr val="000000"/>
                </a:solidFill>
                <a:effectLst/>
                <a:uFillTx/>
                <a:latin typeface="+mj-lt"/>
                <a:ea typeface="+mj-ea"/>
                <a:cs typeface="+mj-cs"/>
                <a:sym typeface="Alibaba PuHuiTi 2 55 Regular"/>
              </a:rPr>
              <a:t>prompt</a:t>
            </a: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中</a:t>
            </a:r>
            <a:endParaRPr kumimoji="0" lang="en-US" altLang="zh-CN" sz="3200" b="0" i="0" u="none" strike="noStrike" cap="none" spc="0" normalizeH="0" baseline="0" dirty="0">
              <a:ln>
                <a:noFill/>
              </a:ln>
              <a:solidFill>
                <a:srgbClr val="000000"/>
              </a:solidFill>
              <a:effectLst/>
              <a:uFillTx/>
              <a:latin typeface="+mj-lt"/>
              <a:ea typeface="+mj-ea"/>
              <a:cs typeface="+mj-cs"/>
              <a:sym typeface="Alibaba PuHuiTi 2 55 Regular"/>
            </a:endParaRPr>
          </a:p>
        </p:txBody>
      </p:sp>
      <p:pic>
        <p:nvPicPr>
          <p:cNvPr id="17" name="图形 16">
            <a:extLst>
              <a:ext uri="{FF2B5EF4-FFF2-40B4-BE49-F238E27FC236}">
                <a16:creationId xmlns:a16="http://schemas.microsoft.com/office/drawing/2014/main" id="{E39B6698-8AD6-E88F-1F4A-565DFB1B86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5338" y="11196690"/>
            <a:ext cx="1905000" cy="1905000"/>
          </a:xfrm>
          <a:prstGeom prst="rect">
            <a:avLst/>
          </a:prstGeom>
        </p:spPr>
      </p:pic>
      <p:sp>
        <p:nvSpPr>
          <p:cNvPr id="20" name="箭头: 燕尾形 19">
            <a:extLst>
              <a:ext uri="{FF2B5EF4-FFF2-40B4-BE49-F238E27FC236}">
                <a16:creationId xmlns:a16="http://schemas.microsoft.com/office/drawing/2014/main" id="{D5208DD3-1939-055D-0492-1BAA426BE50A}"/>
              </a:ext>
            </a:extLst>
          </p:cNvPr>
          <p:cNvSpPr/>
          <p:nvPr/>
        </p:nvSpPr>
        <p:spPr>
          <a:xfrm>
            <a:off x="10107598" y="11814034"/>
            <a:ext cx="954879" cy="670313"/>
          </a:xfrm>
          <a:prstGeom prst="notchedRightArrow">
            <a:avLst/>
          </a:prstGeom>
          <a:solidFill>
            <a:srgbClr val="D9D9D9"/>
          </a:solid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21" name="文本框 20">
            <a:extLst>
              <a:ext uri="{FF2B5EF4-FFF2-40B4-BE49-F238E27FC236}">
                <a16:creationId xmlns:a16="http://schemas.microsoft.com/office/drawing/2014/main" id="{0B4A0346-CD5F-7ADB-87FF-13CB45273F8E}"/>
              </a:ext>
            </a:extLst>
          </p:cNvPr>
          <p:cNvSpPr txBox="1"/>
          <p:nvPr/>
        </p:nvSpPr>
        <p:spPr>
          <a:xfrm>
            <a:off x="8139543" y="13060421"/>
            <a:ext cx="1696083" cy="53347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800" dirty="0"/>
              <a:t>年报</a:t>
            </a:r>
            <a:r>
              <a:rPr lang="en-US" altLang="zh-CN" sz="2800" dirty="0"/>
              <a:t>pdf</a:t>
            </a:r>
            <a:endParaRPr kumimoji="0" lang="zh-CN" altLang="en-US" sz="2800" b="0" i="0" u="none" strike="noStrike" cap="none" spc="0" normalizeH="0" baseline="0" dirty="0">
              <a:ln>
                <a:noFill/>
              </a:ln>
              <a:solidFill>
                <a:srgbClr val="000000"/>
              </a:solidFill>
              <a:effectLst/>
              <a:uFillTx/>
              <a:latin typeface="+mj-lt"/>
              <a:ea typeface="+mj-ea"/>
              <a:cs typeface="+mj-cs"/>
              <a:sym typeface="Alibaba PuHuiTi 2 55 Regular"/>
            </a:endParaRPr>
          </a:p>
        </p:txBody>
      </p:sp>
      <p:grpSp>
        <p:nvGrpSpPr>
          <p:cNvPr id="29" name="组合 28">
            <a:extLst>
              <a:ext uri="{FF2B5EF4-FFF2-40B4-BE49-F238E27FC236}">
                <a16:creationId xmlns:a16="http://schemas.microsoft.com/office/drawing/2014/main" id="{97B07100-6173-F2C0-FF63-659CECE16B5E}"/>
              </a:ext>
            </a:extLst>
          </p:cNvPr>
          <p:cNvGrpSpPr/>
          <p:nvPr/>
        </p:nvGrpSpPr>
        <p:grpSpPr>
          <a:xfrm>
            <a:off x="11255349" y="8230962"/>
            <a:ext cx="2301899" cy="3050615"/>
            <a:chOff x="3444017" y="6573308"/>
            <a:chExt cx="2301899" cy="3050615"/>
          </a:xfrm>
        </p:grpSpPr>
        <p:sp>
          <p:nvSpPr>
            <p:cNvPr id="22" name="文本框 21">
              <a:extLst>
                <a:ext uri="{FF2B5EF4-FFF2-40B4-BE49-F238E27FC236}">
                  <a16:creationId xmlns:a16="http://schemas.microsoft.com/office/drawing/2014/main" id="{E892975B-644A-A582-F68E-4BCC49142A2B}"/>
                </a:ext>
              </a:extLst>
            </p:cNvPr>
            <p:cNvSpPr txBox="1"/>
            <p:nvPr/>
          </p:nvSpPr>
          <p:spPr>
            <a:xfrm>
              <a:off x="3543783" y="8922451"/>
              <a:ext cx="2102366" cy="53347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rgbClr val="000000"/>
                  </a:solidFill>
                  <a:effectLst/>
                  <a:uFillTx/>
                  <a:latin typeface="+mj-lt"/>
                  <a:ea typeface="+mj-ea"/>
                  <a:cs typeface="+mj-cs"/>
                  <a:sym typeface="Alibaba PuHuiTi 2 55 Regular"/>
                </a:rPr>
                <a:t>样例</a:t>
              </a:r>
            </a:p>
          </p:txBody>
        </p:sp>
        <p:grpSp>
          <p:nvGrpSpPr>
            <p:cNvPr id="26" name="组合 25">
              <a:extLst>
                <a:ext uri="{FF2B5EF4-FFF2-40B4-BE49-F238E27FC236}">
                  <a16:creationId xmlns:a16="http://schemas.microsoft.com/office/drawing/2014/main" id="{384EF02D-D884-2E46-9448-5732B298A0CC}"/>
                </a:ext>
              </a:extLst>
            </p:cNvPr>
            <p:cNvGrpSpPr/>
            <p:nvPr/>
          </p:nvGrpSpPr>
          <p:grpSpPr>
            <a:xfrm>
              <a:off x="3444017" y="6573308"/>
              <a:ext cx="2301899" cy="3050615"/>
              <a:chOff x="3444017" y="6098481"/>
              <a:chExt cx="2301899" cy="3050615"/>
            </a:xfrm>
          </p:grpSpPr>
          <p:pic>
            <p:nvPicPr>
              <p:cNvPr id="25" name="图形 24">
                <a:extLst>
                  <a:ext uri="{FF2B5EF4-FFF2-40B4-BE49-F238E27FC236}">
                    <a16:creationId xmlns:a16="http://schemas.microsoft.com/office/drawing/2014/main" id="{8B47C3F4-479E-B3A0-FAE6-B74FBFFAF8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44017" y="6847197"/>
                <a:ext cx="2301899" cy="2301899"/>
              </a:xfrm>
              <a:prstGeom prst="rect">
                <a:avLst/>
              </a:prstGeom>
            </p:spPr>
          </p:pic>
          <p:pic>
            <p:nvPicPr>
              <p:cNvPr id="24" name="图形 23">
                <a:extLst>
                  <a:ext uri="{FF2B5EF4-FFF2-40B4-BE49-F238E27FC236}">
                    <a16:creationId xmlns:a16="http://schemas.microsoft.com/office/drawing/2014/main" id="{F6194309-7DA6-18E3-4705-D3478679B8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44017" y="6098481"/>
                <a:ext cx="2301899" cy="2301899"/>
              </a:xfrm>
              <a:prstGeom prst="rect">
                <a:avLst/>
              </a:prstGeom>
            </p:spPr>
          </p:pic>
        </p:grpSp>
      </p:grpSp>
      <p:sp>
        <p:nvSpPr>
          <p:cNvPr id="27" name="矩形 26">
            <a:extLst>
              <a:ext uri="{FF2B5EF4-FFF2-40B4-BE49-F238E27FC236}">
                <a16:creationId xmlns:a16="http://schemas.microsoft.com/office/drawing/2014/main" id="{302A20D6-9B63-80C9-69B9-EE4FC1DB782B}"/>
              </a:ext>
            </a:extLst>
          </p:cNvPr>
          <p:cNvSpPr/>
          <p:nvPr/>
        </p:nvSpPr>
        <p:spPr>
          <a:xfrm>
            <a:off x="15992581" y="6799321"/>
            <a:ext cx="2624957" cy="779701"/>
          </a:xfrm>
          <a:prstGeom prst="rect">
            <a:avLst/>
          </a:prstGeom>
          <a:solidFill>
            <a:srgbClr val="D9D9D9"/>
          </a:solidFill>
          <a:ln w="25400" cap="flat">
            <a:solidFill>
              <a:srgbClr val="001C4B"/>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4400" b="0" i="0" u="none" strike="noStrike" cap="none" spc="0" normalizeH="0" baseline="0" dirty="0">
                <a:ln>
                  <a:noFill/>
                </a:ln>
                <a:solidFill>
                  <a:srgbClr val="000000"/>
                </a:solidFill>
                <a:effectLst/>
                <a:uFillTx/>
                <a:latin typeface="+mj-lt"/>
                <a:ea typeface="+mj-ea"/>
                <a:cs typeface="+mj-cs"/>
                <a:sym typeface="Alibaba PuHuiTi 2 55 Regular"/>
              </a:rPr>
              <a:t>ChatGLM</a:t>
            </a:r>
            <a:endParaRPr kumimoji="0" lang="zh-CN" altLang="en-US" sz="5000" b="0" i="0" u="none" strike="noStrike" cap="none" spc="0" normalizeH="0" baseline="0" dirty="0">
              <a:ln>
                <a:noFill/>
              </a:ln>
              <a:solidFill>
                <a:srgbClr val="000000"/>
              </a:solidFill>
              <a:effectLst/>
              <a:uFillTx/>
              <a:latin typeface="+mj-lt"/>
              <a:ea typeface="+mj-ea"/>
              <a:cs typeface="+mj-cs"/>
              <a:sym typeface="Alibaba PuHuiTi 2 55 Regular"/>
            </a:endParaRPr>
          </a:p>
        </p:txBody>
      </p:sp>
      <p:sp>
        <p:nvSpPr>
          <p:cNvPr id="28" name="文本框 27">
            <a:extLst>
              <a:ext uri="{FF2B5EF4-FFF2-40B4-BE49-F238E27FC236}">
                <a16:creationId xmlns:a16="http://schemas.microsoft.com/office/drawing/2014/main" id="{6E7E4079-650C-A53A-E1AA-0A70D7BFEB46}"/>
              </a:ext>
            </a:extLst>
          </p:cNvPr>
          <p:cNvSpPr txBox="1"/>
          <p:nvPr/>
        </p:nvSpPr>
        <p:spPr>
          <a:xfrm>
            <a:off x="11355115" y="8062969"/>
            <a:ext cx="2102366" cy="53347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800" dirty="0"/>
              <a:t>问题</a:t>
            </a:r>
            <a:endParaRPr kumimoji="0" lang="zh-CN" altLang="en-US" sz="2800" b="0" i="0" u="none" strike="noStrike" cap="none" spc="0" normalizeH="0" baseline="0" dirty="0">
              <a:ln>
                <a:noFill/>
              </a:ln>
              <a:solidFill>
                <a:srgbClr val="000000"/>
              </a:solidFill>
              <a:effectLst/>
              <a:uFillTx/>
              <a:latin typeface="+mj-lt"/>
              <a:ea typeface="+mj-ea"/>
              <a:cs typeface="+mj-cs"/>
              <a:sym typeface="Alibaba PuHuiTi 2 55 Regular"/>
            </a:endParaRPr>
          </a:p>
        </p:txBody>
      </p:sp>
      <p:pic>
        <p:nvPicPr>
          <p:cNvPr id="31" name="图形 30">
            <a:extLst>
              <a:ext uri="{FF2B5EF4-FFF2-40B4-BE49-F238E27FC236}">
                <a16:creationId xmlns:a16="http://schemas.microsoft.com/office/drawing/2014/main" id="{677EBF2E-9410-4BFD-24C0-500E561CB0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56997" y="6207065"/>
            <a:ext cx="1905000" cy="1905000"/>
          </a:xfrm>
          <a:prstGeom prst="rect">
            <a:avLst/>
          </a:prstGeom>
        </p:spPr>
      </p:pic>
      <p:grpSp>
        <p:nvGrpSpPr>
          <p:cNvPr id="49" name="组合 48">
            <a:extLst>
              <a:ext uri="{FF2B5EF4-FFF2-40B4-BE49-F238E27FC236}">
                <a16:creationId xmlns:a16="http://schemas.microsoft.com/office/drawing/2014/main" id="{30369C51-B055-387D-1321-F276F945982A}"/>
              </a:ext>
            </a:extLst>
          </p:cNvPr>
          <p:cNvGrpSpPr/>
          <p:nvPr/>
        </p:nvGrpSpPr>
        <p:grpSpPr>
          <a:xfrm>
            <a:off x="11355115" y="11196690"/>
            <a:ext cx="2102366" cy="2369822"/>
            <a:chOff x="6596224" y="11087940"/>
            <a:chExt cx="2102366" cy="2369822"/>
          </a:xfrm>
        </p:grpSpPr>
        <p:pic>
          <p:nvPicPr>
            <p:cNvPr id="19" name="图形 18">
              <a:extLst>
                <a:ext uri="{FF2B5EF4-FFF2-40B4-BE49-F238E27FC236}">
                  <a16:creationId xmlns:a16="http://schemas.microsoft.com/office/drawing/2014/main" id="{89A21B4D-0917-48EA-651C-37335F37598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98106" y="11087940"/>
              <a:ext cx="1905000" cy="1905000"/>
            </a:xfrm>
            <a:prstGeom prst="rect">
              <a:avLst/>
            </a:prstGeom>
          </p:spPr>
        </p:pic>
        <p:sp>
          <p:nvSpPr>
            <p:cNvPr id="32" name="文本框 31">
              <a:extLst>
                <a:ext uri="{FF2B5EF4-FFF2-40B4-BE49-F238E27FC236}">
                  <a16:creationId xmlns:a16="http://schemas.microsoft.com/office/drawing/2014/main" id="{32A77B8B-C2DF-1144-1FC2-324C72133ECE}"/>
                </a:ext>
              </a:extLst>
            </p:cNvPr>
            <p:cNvSpPr txBox="1"/>
            <p:nvPr/>
          </p:nvSpPr>
          <p:spPr>
            <a:xfrm>
              <a:off x="6596224" y="12924283"/>
              <a:ext cx="2102366" cy="53347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800" dirty="0"/>
                <a:t>层次化</a:t>
              </a:r>
              <a:r>
                <a:rPr lang="en-US" altLang="zh-CN" sz="2800" dirty="0"/>
                <a:t>JSON</a:t>
              </a:r>
              <a:endParaRPr kumimoji="0" lang="zh-CN" altLang="en-US" sz="2800" b="0" i="0" u="none" strike="noStrike" cap="none" spc="0" normalizeH="0" baseline="0" dirty="0">
                <a:ln>
                  <a:noFill/>
                </a:ln>
                <a:solidFill>
                  <a:srgbClr val="000000"/>
                </a:solidFill>
                <a:effectLst/>
                <a:uFillTx/>
                <a:latin typeface="+mj-lt"/>
                <a:ea typeface="+mj-ea"/>
                <a:cs typeface="+mj-cs"/>
                <a:sym typeface="Alibaba PuHuiTi 2 55 Regular"/>
              </a:endParaRPr>
            </a:p>
          </p:txBody>
        </p:sp>
      </p:grpSp>
      <p:cxnSp>
        <p:nvCxnSpPr>
          <p:cNvPr id="33" name="直接箭头连接符 32">
            <a:extLst>
              <a:ext uri="{FF2B5EF4-FFF2-40B4-BE49-F238E27FC236}">
                <a16:creationId xmlns:a16="http://schemas.microsoft.com/office/drawing/2014/main" id="{4CA09B3B-F413-F8A2-3840-FC5E59D9B46F}"/>
              </a:ext>
            </a:extLst>
          </p:cNvPr>
          <p:cNvCxnSpPr/>
          <p:nvPr/>
        </p:nvCxnSpPr>
        <p:spPr>
          <a:xfrm>
            <a:off x="13765821" y="7207055"/>
            <a:ext cx="1883495" cy="0"/>
          </a:xfrm>
          <a:prstGeom prst="straightConnector1">
            <a:avLst/>
          </a:prstGeom>
          <a:noFill/>
          <a:ln w="25400" cap="flat">
            <a:solidFill>
              <a:schemeClr val="tx1"/>
            </a:solid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cxnSp>
        <p:nvCxnSpPr>
          <p:cNvPr id="34" name="直接连接符 33">
            <a:extLst>
              <a:ext uri="{FF2B5EF4-FFF2-40B4-BE49-F238E27FC236}">
                <a16:creationId xmlns:a16="http://schemas.microsoft.com/office/drawing/2014/main" id="{A9021410-FBDE-D53B-2B5D-C7D04ABFF792}"/>
              </a:ext>
            </a:extLst>
          </p:cNvPr>
          <p:cNvCxnSpPr>
            <a:cxnSpLocks/>
          </p:cNvCxnSpPr>
          <p:nvPr/>
        </p:nvCxnSpPr>
        <p:spPr>
          <a:xfrm>
            <a:off x="13870146" y="9475851"/>
            <a:ext cx="603250" cy="0"/>
          </a:xfrm>
          <a:prstGeom prst="line">
            <a:avLst/>
          </a:prstGeom>
          <a:no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cxnSp>
        <p:nvCxnSpPr>
          <p:cNvPr id="35" name="直接箭头连接符 34">
            <a:extLst>
              <a:ext uri="{FF2B5EF4-FFF2-40B4-BE49-F238E27FC236}">
                <a16:creationId xmlns:a16="http://schemas.microsoft.com/office/drawing/2014/main" id="{4C372033-A6A3-098B-00D1-C86CD55C33F8}"/>
              </a:ext>
            </a:extLst>
          </p:cNvPr>
          <p:cNvCxnSpPr>
            <a:cxnSpLocks/>
          </p:cNvCxnSpPr>
          <p:nvPr/>
        </p:nvCxnSpPr>
        <p:spPr>
          <a:xfrm flipV="1">
            <a:off x="14468005" y="7207055"/>
            <a:ext cx="0" cy="2268796"/>
          </a:xfrm>
          <a:prstGeom prst="straightConnector1">
            <a:avLst/>
          </a:prstGeom>
          <a:noFill/>
          <a:ln w="25400" cap="flat">
            <a:solidFill>
              <a:schemeClr val="tx1"/>
            </a:solid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cxnSp>
        <p:nvCxnSpPr>
          <p:cNvPr id="36" name="直接连接符 35">
            <a:extLst>
              <a:ext uri="{FF2B5EF4-FFF2-40B4-BE49-F238E27FC236}">
                <a16:creationId xmlns:a16="http://schemas.microsoft.com/office/drawing/2014/main" id="{7A01FC6E-774D-224B-F784-C652D967B242}"/>
              </a:ext>
            </a:extLst>
          </p:cNvPr>
          <p:cNvCxnSpPr>
            <a:cxnSpLocks/>
          </p:cNvCxnSpPr>
          <p:nvPr/>
        </p:nvCxnSpPr>
        <p:spPr>
          <a:xfrm>
            <a:off x="13870146" y="12099839"/>
            <a:ext cx="603250" cy="0"/>
          </a:xfrm>
          <a:prstGeom prst="line">
            <a:avLst/>
          </a:prstGeom>
          <a:no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cxnSp>
        <p:nvCxnSpPr>
          <p:cNvPr id="37" name="直接连接符 36">
            <a:extLst>
              <a:ext uri="{FF2B5EF4-FFF2-40B4-BE49-F238E27FC236}">
                <a16:creationId xmlns:a16="http://schemas.microsoft.com/office/drawing/2014/main" id="{3B5CDD76-D203-F586-4E88-696476C9DC17}"/>
              </a:ext>
            </a:extLst>
          </p:cNvPr>
          <p:cNvCxnSpPr>
            <a:cxnSpLocks/>
          </p:cNvCxnSpPr>
          <p:nvPr/>
        </p:nvCxnSpPr>
        <p:spPr>
          <a:xfrm>
            <a:off x="14468005" y="9475851"/>
            <a:ext cx="0" cy="2623988"/>
          </a:xfrm>
          <a:prstGeom prst="line">
            <a:avLst/>
          </a:prstGeom>
          <a:no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sp>
        <p:nvSpPr>
          <p:cNvPr id="46" name="文本框 45">
            <a:extLst>
              <a:ext uri="{FF2B5EF4-FFF2-40B4-BE49-F238E27FC236}">
                <a16:creationId xmlns:a16="http://schemas.microsoft.com/office/drawing/2014/main" id="{B378041F-9123-6BF8-F526-753CAFBBBF19}"/>
              </a:ext>
            </a:extLst>
          </p:cNvPr>
          <p:cNvSpPr txBox="1"/>
          <p:nvPr/>
        </p:nvSpPr>
        <p:spPr>
          <a:xfrm>
            <a:off x="14621848" y="9163036"/>
            <a:ext cx="560822" cy="96436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800" dirty="0"/>
              <a:t>检索</a:t>
            </a:r>
            <a:endParaRPr kumimoji="0" lang="zh-CN" altLang="en-US" sz="2800" b="0" i="0" u="none" strike="noStrike" cap="none" spc="0" normalizeH="0" baseline="0" dirty="0">
              <a:ln>
                <a:noFill/>
              </a:ln>
              <a:solidFill>
                <a:srgbClr val="000000"/>
              </a:solidFill>
              <a:effectLst/>
              <a:uFillTx/>
              <a:latin typeface="+mj-lt"/>
              <a:ea typeface="+mj-ea"/>
              <a:cs typeface="+mj-cs"/>
              <a:sym typeface="Alibaba PuHuiTi 2 55 Regular"/>
            </a:endParaRPr>
          </a:p>
        </p:txBody>
      </p:sp>
      <p:sp>
        <p:nvSpPr>
          <p:cNvPr id="47" name="箭头: 燕尾形 46">
            <a:extLst>
              <a:ext uri="{FF2B5EF4-FFF2-40B4-BE49-F238E27FC236}">
                <a16:creationId xmlns:a16="http://schemas.microsoft.com/office/drawing/2014/main" id="{6E7CE894-0798-AEB1-1633-29FF8138E531}"/>
              </a:ext>
            </a:extLst>
          </p:cNvPr>
          <p:cNvSpPr/>
          <p:nvPr/>
        </p:nvSpPr>
        <p:spPr>
          <a:xfrm>
            <a:off x="19164169" y="6824408"/>
            <a:ext cx="954879" cy="670313"/>
          </a:xfrm>
          <a:prstGeom prst="notchedRightArrow">
            <a:avLst/>
          </a:prstGeom>
          <a:solidFill>
            <a:srgbClr val="D9D9D9"/>
          </a:solid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48" name="文本框 47">
            <a:extLst>
              <a:ext uri="{FF2B5EF4-FFF2-40B4-BE49-F238E27FC236}">
                <a16:creationId xmlns:a16="http://schemas.microsoft.com/office/drawing/2014/main" id="{161BAED4-6E6E-E048-16D3-66361CE35E09}"/>
              </a:ext>
            </a:extLst>
          </p:cNvPr>
          <p:cNvSpPr txBox="1"/>
          <p:nvPr/>
        </p:nvSpPr>
        <p:spPr>
          <a:xfrm>
            <a:off x="20458850" y="6588463"/>
            <a:ext cx="1389063" cy="1036726"/>
          </a:xfrm>
          <a:prstGeom prst="rect">
            <a:avLst/>
          </a:prstGeom>
          <a:solidFill>
            <a:srgbClr val="D9D9D9"/>
          </a:solidFill>
          <a:ln w="19050" cap="flat">
            <a:solidFill>
              <a:srgbClr val="373737"/>
            </a:solidFill>
            <a:miter lim="400000"/>
          </a:ln>
          <a:effectLst>
            <a:outerShdw blurRad="50800" dist="38100" dir="2700000" algn="tl" rotWithShape="0">
              <a:prstClr val="black">
                <a:alpha val="40000"/>
              </a:prst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5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回答</a:t>
            </a:r>
          </a:p>
        </p:txBody>
      </p:sp>
      <p:sp>
        <p:nvSpPr>
          <p:cNvPr id="6" name="文本框 5">
            <a:extLst>
              <a:ext uri="{FF2B5EF4-FFF2-40B4-BE49-F238E27FC236}">
                <a16:creationId xmlns:a16="http://schemas.microsoft.com/office/drawing/2014/main" id="{70F1CC0C-9D2D-FE8D-5378-8E351BB2F9C1}"/>
              </a:ext>
            </a:extLst>
          </p:cNvPr>
          <p:cNvSpPr txBox="1"/>
          <p:nvPr/>
        </p:nvSpPr>
        <p:spPr>
          <a:xfrm>
            <a:off x="647700" y="1791318"/>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1" dirty="0">
                <a:solidFill>
                  <a:srgbClr val="373737"/>
                </a:solidFill>
              </a:rPr>
              <a:t>答案生成模块</a:t>
            </a:r>
            <a:endParaRPr kumimoji="0" lang="zh-CN" altLang="en-US" sz="6000" b="1" i="0" u="none" strike="noStrike" cap="none" spc="0" normalizeH="0" baseline="0" dirty="0">
              <a:ln>
                <a:noFill/>
              </a:ln>
              <a:solidFill>
                <a:srgbClr val="373737"/>
              </a:solidFill>
              <a:effectLst/>
              <a:uFillTx/>
              <a:latin typeface="+mj-lt"/>
              <a:ea typeface="+mj-ea"/>
              <a:cs typeface="+mj-cs"/>
              <a:sym typeface="Alibaba PuHuiTi 2 55 Regular"/>
            </a:endParaRPr>
          </a:p>
        </p:txBody>
      </p:sp>
      <p:sp>
        <p:nvSpPr>
          <p:cNvPr id="7" name="文本框 6">
            <a:extLst>
              <a:ext uri="{FF2B5EF4-FFF2-40B4-BE49-F238E27FC236}">
                <a16:creationId xmlns:a16="http://schemas.microsoft.com/office/drawing/2014/main" id="{B37DC479-96E6-75A6-82AA-CE340D55B825}"/>
              </a:ext>
            </a:extLst>
          </p:cNvPr>
          <p:cNvSpPr txBox="1"/>
          <p:nvPr/>
        </p:nvSpPr>
        <p:spPr>
          <a:xfrm>
            <a:off x="647700" y="2905631"/>
            <a:ext cx="3634740"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3200" dirty="0"/>
              <a:t>财报分析问题</a:t>
            </a:r>
            <a:endPar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endParaRPr>
          </a:p>
        </p:txBody>
      </p:sp>
      <p:sp>
        <p:nvSpPr>
          <p:cNvPr id="5" name="文本框 4">
            <a:extLst>
              <a:ext uri="{FF2B5EF4-FFF2-40B4-BE49-F238E27FC236}">
                <a16:creationId xmlns:a16="http://schemas.microsoft.com/office/drawing/2014/main" id="{191AF53F-1560-ED35-F302-748CAEFA3131}"/>
              </a:ext>
            </a:extLst>
          </p:cNvPr>
          <p:cNvSpPr txBox="1"/>
          <p:nvPr/>
        </p:nvSpPr>
        <p:spPr>
          <a:xfrm>
            <a:off x="647700" y="8547483"/>
            <a:ext cx="7547521" cy="15799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ct val="150000"/>
              </a:lnSpc>
              <a:defRPr sz="3200"/>
            </a:lvl1pPr>
          </a:lstStyle>
          <a:p>
            <a:r>
              <a:rPr lang="zh-CN" altLang="en-US" dirty="0"/>
              <a:t>层次化检索和</a:t>
            </a:r>
            <a:r>
              <a:rPr lang="en-US" altLang="zh-CN" dirty="0"/>
              <a:t>ICL</a:t>
            </a:r>
            <a:r>
              <a:rPr lang="zh-CN" altLang="en-US" dirty="0"/>
              <a:t>的优化在这部分题目上分别提升了</a:t>
            </a:r>
            <a:r>
              <a:rPr lang="en-US" altLang="zh-CN" dirty="0">
                <a:solidFill>
                  <a:srgbClr val="E94D12"/>
                </a:solidFill>
              </a:rPr>
              <a:t>3</a:t>
            </a:r>
            <a:r>
              <a:rPr lang="zh-CN" altLang="en-US" dirty="0">
                <a:solidFill>
                  <a:srgbClr val="E94D12"/>
                </a:solidFill>
              </a:rPr>
              <a:t>分</a:t>
            </a:r>
            <a:r>
              <a:rPr lang="zh-CN" altLang="en-US" dirty="0"/>
              <a:t>。</a:t>
            </a:r>
            <a:endParaRPr lang="en-US" altLang="zh-CN" dirty="0"/>
          </a:p>
        </p:txBody>
      </p:sp>
    </p:spTree>
    <p:extLst>
      <p:ext uri="{BB962C8B-B14F-4D97-AF65-F5344CB8AC3E}">
        <p14:creationId xmlns:p14="http://schemas.microsoft.com/office/powerpoint/2010/main" val="21013290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D905CBA-C25C-B8A3-8934-586D4A03CAF1}"/>
              </a:ext>
            </a:extLst>
          </p:cNvPr>
          <p:cNvSpPr txBox="1"/>
          <p:nvPr/>
        </p:nvSpPr>
        <p:spPr>
          <a:xfrm>
            <a:off x="647700" y="3808013"/>
            <a:ext cx="16541238" cy="15799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5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这类问题需要一个大的金融</a:t>
            </a:r>
            <a:r>
              <a:rPr kumimoji="0" lang="zh-CN" altLang="en-US" sz="3200" b="0" i="0" u="none" strike="noStrike" cap="none" spc="0" normalizeH="0" baseline="0" dirty="0">
                <a:ln>
                  <a:noFill/>
                </a:ln>
                <a:solidFill>
                  <a:srgbClr val="EA4D12"/>
                </a:solidFill>
                <a:effectLst/>
                <a:uFillTx/>
                <a:latin typeface="+mj-lt"/>
                <a:ea typeface="+mj-ea"/>
                <a:cs typeface="+mj-cs"/>
                <a:sym typeface="Alibaba PuHuiTi 2 55 Regular"/>
              </a:rPr>
              <a:t>领域知识库</a:t>
            </a:r>
            <a:endParaRPr kumimoji="0" lang="en-US" altLang="zh-CN" sz="3200" b="0" i="0" u="none" strike="noStrike" cap="none" spc="0" normalizeH="0" baseline="0" dirty="0">
              <a:ln>
                <a:noFill/>
              </a:ln>
              <a:solidFill>
                <a:srgbClr val="EA4D12"/>
              </a:solidFill>
              <a:effectLst/>
              <a:uFillTx/>
              <a:latin typeface="+mj-lt"/>
              <a:ea typeface="+mj-ea"/>
              <a:cs typeface="+mj-cs"/>
              <a:sym typeface="Alibaba PuHuiTi 2 55 Regular"/>
            </a:endParaRPr>
          </a:p>
          <a:p>
            <a:pPr marL="0" marR="0" indent="0" algn="l" defTabSz="825500" rtl="0" fontAlgn="auto" latinLnBrk="0" hangingPunct="0">
              <a:lnSpc>
                <a:spcPct val="150000"/>
              </a:lnSpc>
              <a:spcBef>
                <a:spcPts val="0"/>
              </a:spcBef>
              <a:spcAft>
                <a:spcPts val="0"/>
              </a:spcAft>
              <a:buClrTx/>
              <a:buSzTx/>
              <a:buFontTx/>
              <a:buNone/>
            </a:pPr>
            <a:r>
              <a:rPr lang="zh-CN" altLang="en-US" sz="3200" dirty="0"/>
              <a:t>我们从年报的财务报表编制板块提取并清洗了相关的知识数据，用于问答时检索。</a:t>
            </a:r>
            <a:endParaRPr kumimoji="0" lang="en-US" altLang="zh-CN" sz="3200" b="0" i="0" u="none" strike="noStrike" cap="none" spc="0" normalizeH="0" baseline="0" dirty="0">
              <a:ln>
                <a:noFill/>
              </a:ln>
              <a:solidFill>
                <a:srgbClr val="000000"/>
              </a:solidFill>
              <a:effectLst/>
              <a:uFillTx/>
              <a:latin typeface="+mj-lt"/>
              <a:ea typeface="+mj-ea"/>
              <a:cs typeface="+mj-cs"/>
              <a:sym typeface="Alibaba PuHuiTi 2 55 Regular"/>
            </a:endParaRPr>
          </a:p>
        </p:txBody>
      </p:sp>
      <p:pic>
        <p:nvPicPr>
          <p:cNvPr id="17" name="图形 16">
            <a:extLst>
              <a:ext uri="{FF2B5EF4-FFF2-40B4-BE49-F238E27FC236}">
                <a16:creationId xmlns:a16="http://schemas.microsoft.com/office/drawing/2014/main" id="{E39B6698-8AD6-E88F-1F4A-565DFB1B86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4409" y="8831906"/>
            <a:ext cx="1905000" cy="1905000"/>
          </a:xfrm>
          <a:prstGeom prst="rect">
            <a:avLst/>
          </a:prstGeom>
        </p:spPr>
      </p:pic>
      <p:sp>
        <p:nvSpPr>
          <p:cNvPr id="20" name="箭头: 燕尾形 19">
            <a:extLst>
              <a:ext uri="{FF2B5EF4-FFF2-40B4-BE49-F238E27FC236}">
                <a16:creationId xmlns:a16="http://schemas.microsoft.com/office/drawing/2014/main" id="{D5208DD3-1939-055D-0492-1BAA426BE50A}"/>
              </a:ext>
            </a:extLst>
          </p:cNvPr>
          <p:cNvSpPr/>
          <p:nvPr/>
        </p:nvSpPr>
        <p:spPr>
          <a:xfrm>
            <a:off x="5996669" y="9449250"/>
            <a:ext cx="954879" cy="670313"/>
          </a:xfrm>
          <a:prstGeom prst="notchedRightArrow">
            <a:avLst/>
          </a:prstGeom>
          <a:solidFill>
            <a:srgbClr val="D9D9D9"/>
          </a:solid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21" name="文本框 20">
            <a:extLst>
              <a:ext uri="{FF2B5EF4-FFF2-40B4-BE49-F238E27FC236}">
                <a16:creationId xmlns:a16="http://schemas.microsoft.com/office/drawing/2014/main" id="{0B4A0346-CD5F-7ADB-87FF-13CB45273F8E}"/>
              </a:ext>
            </a:extLst>
          </p:cNvPr>
          <p:cNvSpPr txBox="1"/>
          <p:nvPr/>
        </p:nvSpPr>
        <p:spPr>
          <a:xfrm>
            <a:off x="3998867" y="10784150"/>
            <a:ext cx="1696083" cy="53347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800" dirty="0"/>
              <a:t>年报</a:t>
            </a:r>
            <a:r>
              <a:rPr lang="en-US" altLang="zh-CN" sz="2800" dirty="0"/>
              <a:t>pdf</a:t>
            </a:r>
            <a:endParaRPr kumimoji="0" lang="zh-CN" altLang="en-US" sz="2800" b="0" i="0" u="none" strike="noStrike" cap="none" spc="0" normalizeH="0" baseline="0" dirty="0">
              <a:ln>
                <a:noFill/>
              </a:ln>
              <a:solidFill>
                <a:srgbClr val="000000"/>
              </a:solidFill>
              <a:effectLst/>
              <a:uFillTx/>
              <a:latin typeface="+mj-lt"/>
              <a:ea typeface="+mj-ea"/>
              <a:cs typeface="+mj-cs"/>
              <a:sym typeface="Alibaba PuHuiTi 2 55 Regular"/>
            </a:endParaRPr>
          </a:p>
        </p:txBody>
      </p:sp>
      <p:sp>
        <p:nvSpPr>
          <p:cNvPr id="27" name="矩形 26">
            <a:extLst>
              <a:ext uri="{FF2B5EF4-FFF2-40B4-BE49-F238E27FC236}">
                <a16:creationId xmlns:a16="http://schemas.microsoft.com/office/drawing/2014/main" id="{302A20D6-9B63-80C9-69B9-EE4FC1DB782B}"/>
              </a:ext>
            </a:extLst>
          </p:cNvPr>
          <p:cNvSpPr/>
          <p:nvPr/>
        </p:nvSpPr>
        <p:spPr>
          <a:xfrm>
            <a:off x="11862545" y="6693646"/>
            <a:ext cx="2624957" cy="779701"/>
          </a:xfrm>
          <a:prstGeom prst="rect">
            <a:avLst/>
          </a:prstGeom>
          <a:solidFill>
            <a:srgbClr val="D9D9D9"/>
          </a:solidFill>
          <a:ln w="25400" cap="flat">
            <a:solidFill>
              <a:srgbClr val="001C4B"/>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4400" b="0" i="0" u="none" strike="noStrike" cap="none" spc="0" normalizeH="0" baseline="0" dirty="0">
                <a:ln>
                  <a:noFill/>
                </a:ln>
                <a:solidFill>
                  <a:srgbClr val="000000"/>
                </a:solidFill>
                <a:effectLst/>
                <a:uFillTx/>
                <a:latin typeface="+mj-lt"/>
                <a:ea typeface="+mj-ea"/>
                <a:cs typeface="+mj-cs"/>
                <a:sym typeface="Alibaba PuHuiTi 2 55 Regular"/>
              </a:rPr>
              <a:t>ChatGLM</a:t>
            </a:r>
            <a:endParaRPr kumimoji="0" lang="zh-CN" altLang="en-US" sz="5000" b="0" i="0" u="none" strike="noStrike" cap="none" spc="0" normalizeH="0" baseline="0" dirty="0">
              <a:ln>
                <a:noFill/>
              </a:ln>
              <a:solidFill>
                <a:srgbClr val="000000"/>
              </a:solidFill>
              <a:effectLst/>
              <a:uFillTx/>
              <a:latin typeface="+mj-lt"/>
              <a:ea typeface="+mj-ea"/>
              <a:cs typeface="+mj-cs"/>
              <a:sym typeface="Alibaba PuHuiTi 2 55 Regular"/>
            </a:endParaRPr>
          </a:p>
        </p:txBody>
      </p:sp>
      <p:sp>
        <p:nvSpPr>
          <p:cNvPr id="28" name="文本框 27">
            <a:extLst>
              <a:ext uri="{FF2B5EF4-FFF2-40B4-BE49-F238E27FC236}">
                <a16:creationId xmlns:a16="http://schemas.microsoft.com/office/drawing/2014/main" id="{6E7E4079-650C-A53A-E1AA-0A70D7BFEB46}"/>
              </a:ext>
            </a:extLst>
          </p:cNvPr>
          <p:cNvSpPr txBox="1"/>
          <p:nvPr/>
        </p:nvSpPr>
        <p:spPr>
          <a:xfrm>
            <a:off x="7225079" y="7957294"/>
            <a:ext cx="2102366" cy="53347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800" dirty="0"/>
              <a:t>问题</a:t>
            </a:r>
            <a:endParaRPr kumimoji="0" lang="zh-CN" altLang="en-US" sz="2800" b="0" i="0" u="none" strike="noStrike" cap="none" spc="0" normalizeH="0" baseline="0" dirty="0">
              <a:ln>
                <a:noFill/>
              </a:ln>
              <a:solidFill>
                <a:srgbClr val="000000"/>
              </a:solidFill>
              <a:effectLst/>
              <a:uFillTx/>
              <a:latin typeface="+mj-lt"/>
              <a:ea typeface="+mj-ea"/>
              <a:cs typeface="+mj-cs"/>
              <a:sym typeface="Alibaba PuHuiTi 2 55 Regular"/>
            </a:endParaRPr>
          </a:p>
        </p:txBody>
      </p:sp>
      <p:pic>
        <p:nvPicPr>
          <p:cNvPr id="31" name="图形 30">
            <a:extLst>
              <a:ext uri="{FF2B5EF4-FFF2-40B4-BE49-F238E27FC236}">
                <a16:creationId xmlns:a16="http://schemas.microsoft.com/office/drawing/2014/main" id="{677EBF2E-9410-4BFD-24C0-500E561CB0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26961" y="6101390"/>
            <a:ext cx="1905000" cy="1905000"/>
          </a:xfrm>
          <a:prstGeom prst="rect">
            <a:avLst/>
          </a:prstGeom>
        </p:spPr>
      </p:pic>
      <p:sp>
        <p:nvSpPr>
          <p:cNvPr id="32" name="文本框 31">
            <a:extLst>
              <a:ext uri="{FF2B5EF4-FFF2-40B4-BE49-F238E27FC236}">
                <a16:creationId xmlns:a16="http://schemas.microsoft.com/office/drawing/2014/main" id="{32A77B8B-C2DF-1144-1FC2-324C72133ECE}"/>
              </a:ext>
            </a:extLst>
          </p:cNvPr>
          <p:cNvSpPr txBox="1"/>
          <p:nvPr/>
        </p:nvSpPr>
        <p:spPr>
          <a:xfrm>
            <a:off x="7346068" y="10784150"/>
            <a:ext cx="2102366" cy="53347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800" dirty="0"/>
              <a:t>知识库</a:t>
            </a:r>
            <a:endParaRPr kumimoji="0" lang="zh-CN" altLang="en-US" sz="2800" b="0" i="0" u="none" strike="noStrike" cap="none" spc="0" normalizeH="0" baseline="0" dirty="0">
              <a:ln>
                <a:noFill/>
              </a:ln>
              <a:solidFill>
                <a:srgbClr val="000000"/>
              </a:solidFill>
              <a:effectLst/>
              <a:uFillTx/>
              <a:latin typeface="+mj-lt"/>
              <a:ea typeface="+mj-ea"/>
              <a:cs typeface="+mj-cs"/>
              <a:sym typeface="Alibaba PuHuiTi 2 55 Regular"/>
            </a:endParaRPr>
          </a:p>
        </p:txBody>
      </p:sp>
      <p:cxnSp>
        <p:nvCxnSpPr>
          <p:cNvPr id="33" name="直接箭头连接符 32">
            <a:extLst>
              <a:ext uri="{FF2B5EF4-FFF2-40B4-BE49-F238E27FC236}">
                <a16:creationId xmlns:a16="http://schemas.microsoft.com/office/drawing/2014/main" id="{4CA09B3B-F413-F8A2-3840-FC5E59D9B46F}"/>
              </a:ext>
            </a:extLst>
          </p:cNvPr>
          <p:cNvCxnSpPr/>
          <p:nvPr/>
        </p:nvCxnSpPr>
        <p:spPr>
          <a:xfrm>
            <a:off x="9635785" y="7101380"/>
            <a:ext cx="1883495" cy="0"/>
          </a:xfrm>
          <a:prstGeom prst="straightConnector1">
            <a:avLst/>
          </a:prstGeom>
          <a:noFill/>
          <a:ln w="25400" cap="flat">
            <a:solidFill>
              <a:schemeClr val="tx1"/>
            </a:solid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cxnSp>
        <p:nvCxnSpPr>
          <p:cNvPr id="35" name="直接箭头连接符 34">
            <a:extLst>
              <a:ext uri="{FF2B5EF4-FFF2-40B4-BE49-F238E27FC236}">
                <a16:creationId xmlns:a16="http://schemas.microsoft.com/office/drawing/2014/main" id="{4C372033-A6A3-098B-00D1-C86CD55C33F8}"/>
              </a:ext>
            </a:extLst>
          </p:cNvPr>
          <p:cNvCxnSpPr>
            <a:cxnSpLocks/>
          </p:cNvCxnSpPr>
          <p:nvPr/>
        </p:nvCxnSpPr>
        <p:spPr>
          <a:xfrm flipV="1">
            <a:off x="10343360" y="7101380"/>
            <a:ext cx="0" cy="2757927"/>
          </a:xfrm>
          <a:prstGeom prst="straightConnector1">
            <a:avLst/>
          </a:prstGeom>
          <a:noFill/>
          <a:ln w="25400" cap="flat">
            <a:solidFill>
              <a:schemeClr val="tx1"/>
            </a:solid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cxnSp>
        <p:nvCxnSpPr>
          <p:cNvPr id="36" name="直接连接符 35">
            <a:extLst>
              <a:ext uri="{FF2B5EF4-FFF2-40B4-BE49-F238E27FC236}">
                <a16:creationId xmlns:a16="http://schemas.microsoft.com/office/drawing/2014/main" id="{7A01FC6E-774D-224B-F784-C652D967B242}"/>
              </a:ext>
            </a:extLst>
          </p:cNvPr>
          <p:cNvCxnSpPr>
            <a:cxnSpLocks/>
          </p:cNvCxnSpPr>
          <p:nvPr/>
        </p:nvCxnSpPr>
        <p:spPr>
          <a:xfrm>
            <a:off x="9734719" y="9859307"/>
            <a:ext cx="603250" cy="0"/>
          </a:xfrm>
          <a:prstGeom prst="line">
            <a:avLst/>
          </a:prstGeom>
          <a:no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sp>
        <p:nvSpPr>
          <p:cNvPr id="46" name="文本框 45">
            <a:extLst>
              <a:ext uri="{FF2B5EF4-FFF2-40B4-BE49-F238E27FC236}">
                <a16:creationId xmlns:a16="http://schemas.microsoft.com/office/drawing/2014/main" id="{B378041F-9123-6BF8-F526-753CAFBBBF19}"/>
              </a:ext>
            </a:extLst>
          </p:cNvPr>
          <p:cNvSpPr txBox="1"/>
          <p:nvPr/>
        </p:nvSpPr>
        <p:spPr>
          <a:xfrm>
            <a:off x="10337969" y="8416858"/>
            <a:ext cx="560822" cy="96436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800" dirty="0"/>
              <a:t>检索</a:t>
            </a:r>
            <a:endParaRPr kumimoji="0" lang="zh-CN" altLang="en-US" sz="2800" b="0" i="0" u="none" strike="noStrike" cap="none" spc="0" normalizeH="0" baseline="0" dirty="0">
              <a:ln>
                <a:noFill/>
              </a:ln>
              <a:solidFill>
                <a:srgbClr val="000000"/>
              </a:solidFill>
              <a:effectLst/>
              <a:uFillTx/>
              <a:latin typeface="+mj-lt"/>
              <a:ea typeface="+mj-ea"/>
              <a:cs typeface="+mj-cs"/>
              <a:sym typeface="Alibaba PuHuiTi 2 55 Regular"/>
            </a:endParaRPr>
          </a:p>
        </p:txBody>
      </p:sp>
      <p:sp>
        <p:nvSpPr>
          <p:cNvPr id="47" name="箭头: 燕尾形 46">
            <a:extLst>
              <a:ext uri="{FF2B5EF4-FFF2-40B4-BE49-F238E27FC236}">
                <a16:creationId xmlns:a16="http://schemas.microsoft.com/office/drawing/2014/main" id="{6E7CE894-0798-AEB1-1633-29FF8138E531}"/>
              </a:ext>
            </a:extLst>
          </p:cNvPr>
          <p:cNvSpPr/>
          <p:nvPr/>
        </p:nvSpPr>
        <p:spPr>
          <a:xfrm>
            <a:off x="15034133" y="6718733"/>
            <a:ext cx="954879" cy="670313"/>
          </a:xfrm>
          <a:prstGeom prst="notchedRightArrow">
            <a:avLst/>
          </a:prstGeom>
          <a:solidFill>
            <a:srgbClr val="D9D9D9"/>
          </a:solid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48" name="文本框 47">
            <a:extLst>
              <a:ext uri="{FF2B5EF4-FFF2-40B4-BE49-F238E27FC236}">
                <a16:creationId xmlns:a16="http://schemas.microsoft.com/office/drawing/2014/main" id="{161BAED4-6E6E-E048-16D3-66361CE35E09}"/>
              </a:ext>
            </a:extLst>
          </p:cNvPr>
          <p:cNvSpPr txBox="1"/>
          <p:nvPr/>
        </p:nvSpPr>
        <p:spPr>
          <a:xfrm>
            <a:off x="16328814" y="6482788"/>
            <a:ext cx="1389063" cy="1036726"/>
          </a:xfrm>
          <a:prstGeom prst="rect">
            <a:avLst/>
          </a:prstGeom>
          <a:solidFill>
            <a:srgbClr val="D9D9D9"/>
          </a:solidFill>
          <a:ln w="19050" cap="flat">
            <a:solidFill>
              <a:srgbClr val="373737"/>
            </a:solidFill>
            <a:miter lim="400000"/>
          </a:ln>
          <a:effectLst>
            <a:outerShdw blurRad="50800" dist="38100" dir="2700000" algn="tl" rotWithShape="0">
              <a:prstClr val="black">
                <a:alpha val="40000"/>
              </a:prst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5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回答</a:t>
            </a:r>
          </a:p>
        </p:txBody>
      </p:sp>
      <p:pic>
        <p:nvPicPr>
          <p:cNvPr id="9" name="图形 8">
            <a:extLst>
              <a:ext uri="{FF2B5EF4-FFF2-40B4-BE49-F238E27FC236}">
                <a16:creationId xmlns:a16="http://schemas.microsoft.com/office/drawing/2014/main" id="{1C6D0904-7029-42B2-6B41-0E655BAA4D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21293" y="9032981"/>
            <a:ext cx="1540757" cy="1540757"/>
          </a:xfrm>
          <a:prstGeom prst="rect">
            <a:avLst/>
          </a:prstGeom>
        </p:spPr>
      </p:pic>
      <p:sp>
        <p:nvSpPr>
          <p:cNvPr id="8" name="文本框 7">
            <a:extLst>
              <a:ext uri="{FF2B5EF4-FFF2-40B4-BE49-F238E27FC236}">
                <a16:creationId xmlns:a16="http://schemas.microsoft.com/office/drawing/2014/main" id="{E5778A8A-E54B-9E4C-F7E5-E64EEC35E17C}"/>
              </a:ext>
            </a:extLst>
          </p:cNvPr>
          <p:cNvSpPr txBox="1"/>
          <p:nvPr/>
        </p:nvSpPr>
        <p:spPr>
          <a:xfrm>
            <a:off x="647700" y="1791318"/>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1" dirty="0">
                <a:solidFill>
                  <a:srgbClr val="373737"/>
                </a:solidFill>
              </a:rPr>
              <a:t>答案生成模块</a:t>
            </a:r>
            <a:endParaRPr kumimoji="0" lang="zh-CN" altLang="en-US" sz="6000" b="1" i="0" u="none" strike="noStrike" cap="none" spc="0" normalizeH="0" baseline="0" dirty="0">
              <a:ln>
                <a:noFill/>
              </a:ln>
              <a:solidFill>
                <a:srgbClr val="373737"/>
              </a:solidFill>
              <a:effectLst/>
              <a:uFillTx/>
              <a:latin typeface="+mj-lt"/>
              <a:ea typeface="+mj-ea"/>
              <a:cs typeface="+mj-cs"/>
              <a:sym typeface="Alibaba PuHuiTi 2 55 Regular"/>
            </a:endParaRPr>
          </a:p>
        </p:txBody>
      </p:sp>
      <p:sp>
        <p:nvSpPr>
          <p:cNvPr id="10" name="文本框 9">
            <a:extLst>
              <a:ext uri="{FF2B5EF4-FFF2-40B4-BE49-F238E27FC236}">
                <a16:creationId xmlns:a16="http://schemas.microsoft.com/office/drawing/2014/main" id="{C56FE853-BEC1-B91A-D1E7-5E11887BC134}"/>
              </a:ext>
            </a:extLst>
          </p:cNvPr>
          <p:cNvSpPr txBox="1"/>
          <p:nvPr/>
        </p:nvSpPr>
        <p:spPr>
          <a:xfrm>
            <a:off x="647700" y="2905631"/>
            <a:ext cx="3634740"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200" i="0" u="none" strike="noStrike" cap="none" spc="0" normalizeH="0" baseline="0" dirty="0">
                <a:ln>
                  <a:noFill/>
                </a:ln>
                <a:solidFill>
                  <a:srgbClr val="373737"/>
                </a:solidFill>
                <a:effectLst/>
                <a:uFillTx/>
                <a:latin typeface="+mj-lt"/>
                <a:ea typeface="+mj-ea"/>
                <a:cs typeface="+mj-cs"/>
                <a:sym typeface="Alibaba PuHuiTi 2 55 Regular"/>
              </a:rPr>
              <a:t>金融概念问题</a:t>
            </a:r>
          </a:p>
        </p:txBody>
      </p:sp>
    </p:spTree>
    <p:extLst>
      <p:ext uri="{BB962C8B-B14F-4D97-AF65-F5344CB8AC3E}">
        <p14:creationId xmlns:p14="http://schemas.microsoft.com/office/powerpoint/2010/main" val="19124866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1233F85-E0EE-094A-4C86-F2D21670467E}"/>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1" dirty="0">
                <a:solidFill>
                  <a:srgbClr val="373737"/>
                </a:solidFill>
              </a:rPr>
              <a:t>汇报大纲</a:t>
            </a:r>
            <a:endParaRPr kumimoji="0" lang="zh-CN" altLang="en-US" sz="6000" b="1" i="0" u="none" strike="noStrike" cap="none" spc="0" normalizeH="0" baseline="0" dirty="0">
              <a:ln>
                <a:noFill/>
              </a:ln>
              <a:solidFill>
                <a:srgbClr val="373737"/>
              </a:solidFill>
              <a:effectLst/>
              <a:uFillTx/>
              <a:latin typeface="+mj-lt"/>
              <a:ea typeface="+mj-ea"/>
              <a:cs typeface="+mj-cs"/>
              <a:sym typeface="Alibaba PuHuiTi 2 55 Regular"/>
            </a:endParaRPr>
          </a:p>
        </p:txBody>
      </p:sp>
      <p:sp>
        <p:nvSpPr>
          <p:cNvPr id="6" name="文本框 5">
            <a:extLst>
              <a:ext uri="{FF2B5EF4-FFF2-40B4-BE49-F238E27FC236}">
                <a16:creationId xmlns:a16="http://schemas.microsoft.com/office/drawing/2014/main" id="{29AC5044-78A4-8556-0A40-BF47CEDF59D5}"/>
              </a:ext>
            </a:extLst>
          </p:cNvPr>
          <p:cNvSpPr txBox="1"/>
          <p:nvPr/>
        </p:nvSpPr>
        <p:spPr>
          <a:xfrm>
            <a:off x="3062036" y="3965647"/>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1" dirty="0">
                <a:solidFill>
                  <a:srgbClr val="373737"/>
                </a:solidFill>
              </a:rPr>
              <a:t>赛题理解</a:t>
            </a:r>
            <a:endParaRPr kumimoji="0" lang="zh-CN" altLang="en-US" sz="6000" b="1" i="0" u="none" strike="noStrike" cap="none" spc="0" normalizeH="0" baseline="0" dirty="0">
              <a:ln>
                <a:noFill/>
              </a:ln>
              <a:solidFill>
                <a:srgbClr val="373737"/>
              </a:solidFill>
              <a:effectLst/>
              <a:uFillTx/>
              <a:latin typeface="+mj-lt"/>
              <a:ea typeface="+mj-ea"/>
              <a:cs typeface="+mj-cs"/>
              <a:sym typeface="Alibaba PuHuiTi 2 55 Regular"/>
            </a:endParaRPr>
          </a:p>
        </p:txBody>
      </p:sp>
      <p:sp>
        <p:nvSpPr>
          <p:cNvPr id="7" name="文本框 6">
            <a:extLst>
              <a:ext uri="{FF2B5EF4-FFF2-40B4-BE49-F238E27FC236}">
                <a16:creationId xmlns:a16="http://schemas.microsoft.com/office/drawing/2014/main" id="{AFCBEBA0-20BE-7D0B-DEB9-D5B8779393C5}"/>
              </a:ext>
            </a:extLst>
          </p:cNvPr>
          <p:cNvSpPr txBox="1"/>
          <p:nvPr/>
        </p:nvSpPr>
        <p:spPr>
          <a:xfrm>
            <a:off x="3062036" y="6164996"/>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6000" b="1">
                <a:solidFill>
                  <a:srgbClr val="373737"/>
                </a:solidFill>
              </a:defRPr>
            </a:lvl1pPr>
          </a:lstStyle>
          <a:p>
            <a:r>
              <a:rPr lang="zh-CN" altLang="en-US" dirty="0"/>
              <a:t>架构总览</a:t>
            </a:r>
          </a:p>
        </p:txBody>
      </p:sp>
      <p:sp>
        <p:nvSpPr>
          <p:cNvPr id="9" name="文本框 8">
            <a:extLst>
              <a:ext uri="{FF2B5EF4-FFF2-40B4-BE49-F238E27FC236}">
                <a16:creationId xmlns:a16="http://schemas.microsoft.com/office/drawing/2014/main" id="{4CF34177-00FE-CA79-3191-C634380F6FA8}"/>
              </a:ext>
            </a:extLst>
          </p:cNvPr>
          <p:cNvSpPr txBox="1"/>
          <p:nvPr/>
        </p:nvSpPr>
        <p:spPr>
          <a:xfrm>
            <a:off x="3062036" y="8364345"/>
            <a:ext cx="12192000"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6000" b="1">
                <a:solidFill>
                  <a:srgbClr val="373737"/>
                </a:solidFill>
              </a:defRPr>
            </a:lvl1pPr>
          </a:lstStyle>
          <a:p>
            <a:r>
              <a:rPr lang="zh-CN" altLang="en-US" dirty="0"/>
              <a:t>具体方法</a:t>
            </a:r>
          </a:p>
        </p:txBody>
      </p:sp>
      <p:sp>
        <p:nvSpPr>
          <p:cNvPr id="10" name="文本框 9">
            <a:extLst>
              <a:ext uri="{FF2B5EF4-FFF2-40B4-BE49-F238E27FC236}">
                <a16:creationId xmlns:a16="http://schemas.microsoft.com/office/drawing/2014/main" id="{6AF0D6FE-DCEA-9F73-D522-10A1E37A2B89}"/>
              </a:ext>
            </a:extLst>
          </p:cNvPr>
          <p:cNvSpPr txBox="1"/>
          <p:nvPr/>
        </p:nvSpPr>
        <p:spPr>
          <a:xfrm>
            <a:off x="3062036" y="10563695"/>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6000" b="1">
                <a:solidFill>
                  <a:srgbClr val="373737"/>
                </a:solidFill>
              </a:defRPr>
            </a:lvl1pPr>
          </a:lstStyle>
          <a:p>
            <a:r>
              <a:rPr lang="zh-CN" altLang="en-US" dirty="0">
                <a:solidFill>
                  <a:srgbClr val="EA4D12"/>
                </a:solidFill>
              </a:rPr>
              <a:t>项目总结</a:t>
            </a:r>
          </a:p>
        </p:txBody>
      </p:sp>
    </p:spTree>
    <p:extLst>
      <p:ext uri="{BB962C8B-B14F-4D97-AF65-F5344CB8AC3E}">
        <p14:creationId xmlns:p14="http://schemas.microsoft.com/office/powerpoint/2010/main" val="39757833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1233F85-E0EE-094A-4C86-F2D21670467E}"/>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1" dirty="0">
                <a:solidFill>
                  <a:srgbClr val="373737"/>
                </a:solidFill>
              </a:rPr>
              <a:t>汇报大纲</a:t>
            </a:r>
            <a:endParaRPr kumimoji="0" lang="zh-CN" altLang="en-US" sz="6000" b="1" i="0" u="none" strike="noStrike" cap="none" spc="0" normalizeH="0" baseline="0" dirty="0">
              <a:ln>
                <a:noFill/>
              </a:ln>
              <a:solidFill>
                <a:srgbClr val="373737"/>
              </a:solidFill>
              <a:effectLst/>
              <a:uFillTx/>
              <a:latin typeface="+mj-lt"/>
              <a:ea typeface="+mj-ea"/>
              <a:cs typeface="+mj-cs"/>
              <a:sym typeface="Alibaba PuHuiTi 2 55 Regular"/>
            </a:endParaRPr>
          </a:p>
        </p:txBody>
      </p:sp>
      <p:sp>
        <p:nvSpPr>
          <p:cNvPr id="6" name="文本框 5">
            <a:extLst>
              <a:ext uri="{FF2B5EF4-FFF2-40B4-BE49-F238E27FC236}">
                <a16:creationId xmlns:a16="http://schemas.microsoft.com/office/drawing/2014/main" id="{29AC5044-78A4-8556-0A40-BF47CEDF59D5}"/>
              </a:ext>
            </a:extLst>
          </p:cNvPr>
          <p:cNvSpPr txBox="1"/>
          <p:nvPr/>
        </p:nvSpPr>
        <p:spPr>
          <a:xfrm>
            <a:off x="3062036" y="3965647"/>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1" dirty="0">
                <a:solidFill>
                  <a:srgbClr val="EA4D12"/>
                </a:solidFill>
              </a:rPr>
              <a:t>赛题理解</a:t>
            </a:r>
            <a:endParaRPr kumimoji="0" lang="zh-CN" altLang="en-US" sz="6000" b="1" i="0" u="none" strike="noStrike" cap="none" spc="0" normalizeH="0" baseline="0" dirty="0">
              <a:ln>
                <a:noFill/>
              </a:ln>
              <a:solidFill>
                <a:srgbClr val="EA4D12"/>
              </a:solidFill>
              <a:effectLst/>
              <a:uFillTx/>
              <a:latin typeface="+mj-lt"/>
              <a:ea typeface="+mj-ea"/>
              <a:cs typeface="+mj-cs"/>
              <a:sym typeface="Alibaba PuHuiTi 2 55 Regular"/>
            </a:endParaRPr>
          </a:p>
        </p:txBody>
      </p:sp>
      <p:sp>
        <p:nvSpPr>
          <p:cNvPr id="7" name="文本框 6">
            <a:extLst>
              <a:ext uri="{FF2B5EF4-FFF2-40B4-BE49-F238E27FC236}">
                <a16:creationId xmlns:a16="http://schemas.microsoft.com/office/drawing/2014/main" id="{AFCBEBA0-20BE-7D0B-DEB9-D5B8779393C5}"/>
              </a:ext>
            </a:extLst>
          </p:cNvPr>
          <p:cNvSpPr txBox="1"/>
          <p:nvPr/>
        </p:nvSpPr>
        <p:spPr>
          <a:xfrm>
            <a:off x="3062036" y="6164996"/>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6000" b="1">
                <a:solidFill>
                  <a:srgbClr val="373737"/>
                </a:solidFill>
              </a:defRPr>
            </a:lvl1pPr>
          </a:lstStyle>
          <a:p>
            <a:r>
              <a:rPr lang="zh-CN" altLang="en-US" dirty="0"/>
              <a:t>架构总览</a:t>
            </a:r>
          </a:p>
        </p:txBody>
      </p:sp>
      <p:sp>
        <p:nvSpPr>
          <p:cNvPr id="9" name="文本框 8">
            <a:extLst>
              <a:ext uri="{FF2B5EF4-FFF2-40B4-BE49-F238E27FC236}">
                <a16:creationId xmlns:a16="http://schemas.microsoft.com/office/drawing/2014/main" id="{4CF34177-00FE-CA79-3191-C634380F6FA8}"/>
              </a:ext>
            </a:extLst>
          </p:cNvPr>
          <p:cNvSpPr txBox="1"/>
          <p:nvPr/>
        </p:nvSpPr>
        <p:spPr>
          <a:xfrm>
            <a:off x="3062036" y="8364345"/>
            <a:ext cx="12192000"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6000" b="1">
                <a:solidFill>
                  <a:srgbClr val="373737"/>
                </a:solidFill>
              </a:defRPr>
            </a:lvl1pPr>
          </a:lstStyle>
          <a:p>
            <a:r>
              <a:rPr lang="zh-CN" altLang="en-US" dirty="0"/>
              <a:t>具体方法</a:t>
            </a:r>
          </a:p>
        </p:txBody>
      </p:sp>
      <p:sp>
        <p:nvSpPr>
          <p:cNvPr id="10" name="文本框 9">
            <a:extLst>
              <a:ext uri="{FF2B5EF4-FFF2-40B4-BE49-F238E27FC236}">
                <a16:creationId xmlns:a16="http://schemas.microsoft.com/office/drawing/2014/main" id="{6AF0D6FE-DCEA-9F73-D522-10A1E37A2B89}"/>
              </a:ext>
            </a:extLst>
          </p:cNvPr>
          <p:cNvSpPr txBox="1"/>
          <p:nvPr/>
        </p:nvSpPr>
        <p:spPr>
          <a:xfrm>
            <a:off x="3062036" y="10563695"/>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6000" b="1">
                <a:solidFill>
                  <a:srgbClr val="373737"/>
                </a:solidFill>
              </a:defRPr>
            </a:lvl1pPr>
          </a:lstStyle>
          <a:p>
            <a:r>
              <a:rPr lang="zh-CN" altLang="en-US" dirty="0"/>
              <a:t>项目总结</a:t>
            </a:r>
          </a:p>
        </p:txBody>
      </p:sp>
    </p:spTree>
    <p:extLst>
      <p:ext uri="{BB962C8B-B14F-4D97-AF65-F5344CB8AC3E}">
        <p14:creationId xmlns:p14="http://schemas.microsoft.com/office/powerpoint/2010/main" val="3496476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9D134B8-CE1A-1361-4EE4-1BC077676408}"/>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dirty="0">
                <a:ln>
                  <a:noFill/>
                </a:ln>
                <a:solidFill>
                  <a:srgbClr val="373737"/>
                </a:solidFill>
                <a:effectLst/>
                <a:uFillTx/>
                <a:latin typeface="+mj-lt"/>
                <a:ea typeface="+mj-ea"/>
                <a:cs typeface="+mj-cs"/>
                <a:sym typeface="Alibaba PuHuiTi 2 55 Regular"/>
              </a:rPr>
              <a:t>框架优势</a:t>
            </a:r>
          </a:p>
        </p:txBody>
      </p:sp>
      <p:sp>
        <p:nvSpPr>
          <p:cNvPr id="3" name="文本框 2">
            <a:extLst>
              <a:ext uri="{FF2B5EF4-FFF2-40B4-BE49-F238E27FC236}">
                <a16:creationId xmlns:a16="http://schemas.microsoft.com/office/drawing/2014/main" id="{889E2715-743C-E36F-FB9D-1250B4ACFB52}"/>
              </a:ext>
            </a:extLst>
          </p:cNvPr>
          <p:cNvSpPr txBox="1"/>
          <p:nvPr/>
        </p:nvSpPr>
        <p:spPr>
          <a:xfrm>
            <a:off x="1462279" y="4452763"/>
            <a:ext cx="21459441" cy="67505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t">
            <a:spAutoFit/>
          </a:bodyPr>
          <a:lstStyle/>
          <a:p>
            <a:pPr marL="342900" indent="-342900" algn="l">
              <a:lnSpc>
                <a:spcPct val="150000"/>
              </a:lnSpc>
              <a:buFont typeface="Arial" panose="020B0604020202020204" pitchFamily="34" charset="0"/>
              <a:buChar char="•"/>
            </a:pPr>
            <a:r>
              <a:rPr lang="zh-CN" altLang="en-US" sz="3200" dirty="0">
                <a:solidFill>
                  <a:schemeClr val="tx1"/>
                </a:solidFill>
              </a:rPr>
              <a:t>充分的模型利用：</a:t>
            </a:r>
            <a:r>
              <a:rPr lang="zh-CN" altLang="en-US" sz="3200" dirty="0">
                <a:solidFill>
                  <a:srgbClr val="EA4D12"/>
                </a:solidFill>
              </a:rPr>
              <a:t>利用</a:t>
            </a:r>
            <a:r>
              <a:rPr lang="en-US" altLang="zh-CN" sz="3200" dirty="0" err="1">
                <a:solidFill>
                  <a:srgbClr val="EA4D12"/>
                </a:solidFill>
              </a:rPr>
              <a:t>ChatGLM</a:t>
            </a:r>
            <a:r>
              <a:rPr lang="zh-CN" altLang="en-US" sz="3200" dirty="0">
                <a:solidFill>
                  <a:srgbClr val="EA4D12"/>
                </a:solidFill>
              </a:rPr>
              <a:t>打通金融问答的不同环节，最大限度发挥模型理解、分析和推理能力</a:t>
            </a:r>
            <a:endParaRPr lang="en-US" altLang="zh-CN" sz="3200" dirty="0">
              <a:solidFill>
                <a:schemeClr val="tx1"/>
              </a:solidFill>
            </a:endParaRPr>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endParaRPr lang="en-US" altLang="zh-CN" sz="3200" dirty="0">
              <a:solidFill>
                <a:schemeClr val="tx1"/>
              </a:solidFill>
            </a:endParaRPr>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r>
              <a:rPr lang="zh-CN" altLang="en-US" sz="3200" dirty="0">
                <a:solidFill>
                  <a:schemeClr val="tx1"/>
                </a:solidFill>
              </a:rPr>
              <a:t>统一的问题分类器：</a:t>
            </a:r>
            <a:r>
              <a:rPr lang="zh-CN" altLang="en-US" sz="3200" dirty="0">
                <a:solidFill>
                  <a:srgbClr val="EA4D12"/>
                </a:solidFill>
              </a:rPr>
              <a:t>提升模型泛化性，简化后续流程</a:t>
            </a:r>
            <a:endParaRPr lang="en-US" altLang="zh-CN" sz="3200" dirty="0">
              <a:solidFill>
                <a:srgbClr val="EA4D12"/>
              </a:solidFill>
            </a:endParaRPr>
          </a:p>
          <a:p>
            <a:pPr marR="0" algn="l" defTabSz="825500" rtl="0" fontAlgn="auto" latinLnBrk="0" hangingPunct="0">
              <a:lnSpc>
                <a:spcPct val="150000"/>
              </a:lnSpc>
              <a:spcBef>
                <a:spcPts val="0"/>
              </a:spcBef>
              <a:spcAft>
                <a:spcPts val="0"/>
              </a:spcAft>
              <a:buClrTx/>
              <a:buSzTx/>
            </a:pPr>
            <a:endParaRPr lang="en-US" altLang="zh-CN" sz="3200" dirty="0">
              <a:solidFill>
                <a:srgbClr val="EA4D12"/>
              </a:solidFill>
            </a:endParaRPr>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r>
              <a:rPr lang="zh-CN" altLang="en-US" sz="3200" dirty="0">
                <a:solidFill>
                  <a:schemeClr val="tx1"/>
                </a:solidFill>
              </a:rPr>
              <a:t>差异化的数据处理方式：</a:t>
            </a:r>
            <a:r>
              <a:rPr lang="zh-CN" altLang="en-US" sz="3200" dirty="0">
                <a:solidFill>
                  <a:srgbClr val="EA4D12"/>
                </a:solidFill>
              </a:rPr>
              <a:t>降低噪声影响，增强数据利用效率</a:t>
            </a:r>
            <a:endParaRPr lang="en-US" altLang="zh-CN" sz="3200" dirty="0">
              <a:solidFill>
                <a:srgbClr val="EA4D12"/>
              </a:solidFill>
            </a:endParaRPr>
          </a:p>
          <a:p>
            <a:pPr lvl="1" algn="l">
              <a:lnSpc>
                <a:spcPct val="150000"/>
              </a:lnSpc>
            </a:pPr>
            <a:endParaRPr lang="en-US" altLang="zh-CN" sz="3200" dirty="0"/>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r>
              <a:rPr lang="zh-CN" altLang="en-US" sz="3200" dirty="0">
                <a:solidFill>
                  <a:schemeClr val="tx1"/>
                </a:solidFill>
              </a:rPr>
              <a:t>高效、低成本的数据标注框架：</a:t>
            </a:r>
            <a:r>
              <a:rPr lang="zh-CN" altLang="en-US" sz="3200" dirty="0">
                <a:solidFill>
                  <a:srgbClr val="EA4D12"/>
                </a:solidFill>
              </a:rPr>
              <a:t>人工成本低，数据质量高</a:t>
            </a:r>
            <a:endParaRPr lang="en-US" altLang="zh-CN" sz="3200" dirty="0">
              <a:solidFill>
                <a:srgbClr val="EA4D12"/>
              </a:solidFill>
            </a:endParaRPr>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endParaRPr lang="en-US" altLang="zh-CN" sz="3200" dirty="0">
              <a:solidFill>
                <a:srgbClr val="EA4D12"/>
              </a:solidFill>
            </a:endParaRPr>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r>
              <a:rPr lang="zh-CN" altLang="en-US" sz="3200" dirty="0">
                <a:solidFill>
                  <a:schemeClr val="tx1"/>
                </a:solidFill>
              </a:rPr>
              <a:t>规范化的问题回答模板：</a:t>
            </a:r>
            <a:r>
              <a:rPr lang="zh-CN" altLang="en-US" sz="3200" dirty="0">
                <a:solidFill>
                  <a:srgbClr val="EA4D12"/>
                </a:solidFill>
              </a:rPr>
              <a:t>保证了模型生成的可控性</a:t>
            </a:r>
            <a:endParaRPr lang="en-US" altLang="zh-CN" sz="3200" dirty="0">
              <a:solidFill>
                <a:srgbClr val="EA4D12"/>
              </a:solidFill>
            </a:endParaRPr>
          </a:p>
        </p:txBody>
      </p:sp>
    </p:spTree>
    <p:extLst>
      <p:ext uri="{BB962C8B-B14F-4D97-AF65-F5344CB8AC3E}">
        <p14:creationId xmlns:p14="http://schemas.microsoft.com/office/powerpoint/2010/main" val="30848785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9D134B8-CE1A-1361-4EE4-1BC077676408}"/>
              </a:ext>
            </a:extLst>
          </p:cNvPr>
          <p:cNvSpPr txBox="1"/>
          <p:nvPr/>
        </p:nvSpPr>
        <p:spPr>
          <a:xfrm>
            <a:off x="647700" y="1736384"/>
            <a:ext cx="4084721"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dirty="0">
                <a:ln>
                  <a:noFill/>
                </a:ln>
                <a:solidFill>
                  <a:srgbClr val="373737"/>
                </a:solidFill>
                <a:effectLst/>
                <a:uFillTx/>
                <a:latin typeface="+mj-lt"/>
                <a:ea typeface="+mj-ea"/>
                <a:cs typeface="+mj-cs"/>
                <a:sym typeface="Alibaba PuHuiTi 2 55 Regular"/>
              </a:rPr>
              <a:t>经验总结</a:t>
            </a:r>
          </a:p>
        </p:txBody>
      </p:sp>
      <p:sp>
        <p:nvSpPr>
          <p:cNvPr id="3" name="文本框 2">
            <a:extLst>
              <a:ext uri="{FF2B5EF4-FFF2-40B4-BE49-F238E27FC236}">
                <a16:creationId xmlns:a16="http://schemas.microsoft.com/office/drawing/2014/main" id="{889E2715-743C-E36F-FB9D-1250B4ACFB52}"/>
              </a:ext>
            </a:extLst>
          </p:cNvPr>
          <p:cNvSpPr txBox="1"/>
          <p:nvPr/>
        </p:nvSpPr>
        <p:spPr>
          <a:xfrm>
            <a:off x="1148698" y="3751723"/>
            <a:ext cx="21459441" cy="822789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t">
            <a:spAutoFit/>
          </a:bodyPr>
          <a:lstStyle/>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r>
              <a:rPr lang="zh-CN" altLang="en-US" sz="3200" dirty="0"/>
              <a:t>金融领域年报数据处理方式和噪声去除方式对后续任务效果有较大影响。</a:t>
            </a:r>
            <a:endParaRPr lang="en-US" altLang="zh-CN" sz="3200" dirty="0"/>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endParaRPr lang="en-US" altLang="zh-CN" sz="3200" dirty="0"/>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r>
              <a:rPr lang="zh-CN" altLang="en-US" sz="3200" dirty="0"/>
              <a:t>大模型在语言理解类问题上表现较好，但在计算和逻辑类问题上有限。</a:t>
            </a:r>
            <a:endParaRPr lang="en-US" altLang="zh-CN" sz="3200" dirty="0"/>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endParaRPr lang="en-US" altLang="zh-CN" sz="3200" dirty="0"/>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r>
              <a:rPr lang="zh-CN" altLang="en-US" sz="3200" dirty="0"/>
              <a:t>在训练数据充足的情况下，大模型可以完成关键信息的格式化抽取。</a:t>
            </a:r>
            <a:endParaRPr lang="en-US" altLang="zh-CN" sz="3200" dirty="0"/>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endParaRPr lang="en-US" altLang="zh-CN" sz="3200" dirty="0"/>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r>
              <a:rPr lang="zh-CN" altLang="en-US" sz="3200" dirty="0"/>
              <a:t>背景文档检索质量与模型输出效果相关，结构化的文档有助于提升检索效率。</a:t>
            </a:r>
            <a:endParaRPr lang="en-US" altLang="zh-CN" sz="3200" dirty="0"/>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endParaRPr lang="en-US" altLang="zh-CN" sz="3200" dirty="0"/>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r>
              <a:rPr lang="zh-CN" altLang="en-US" sz="3200" dirty="0"/>
              <a:t>对于关键词确定的问题，简单的</a:t>
            </a:r>
            <a:r>
              <a:rPr lang="en-US" altLang="zh-CN" sz="3200" dirty="0"/>
              <a:t>BM25</a:t>
            </a:r>
            <a:r>
              <a:rPr lang="zh-CN" altLang="en-US" sz="3200" dirty="0"/>
              <a:t>检索通常效果良好。</a:t>
            </a:r>
            <a:endParaRPr lang="en-US" altLang="zh-CN" sz="3200" dirty="0"/>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endParaRPr lang="en-US" altLang="zh-CN" sz="3200" dirty="0"/>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r>
              <a:rPr lang="zh-CN" altLang="en-US" sz="3200" dirty="0"/>
              <a:t>情景学习有助于规范大模型的输出。</a:t>
            </a:r>
            <a:endParaRPr lang="en-US" altLang="zh-CN" sz="3200" dirty="0"/>
          </a:p>
        </p:txBody>
      </p:sp>
    </p:spTree>
    <p:extLst>
      <p:ext uri="{BB962C8B-B14F-4D97-AF65-F5344CB8AC3E}">
        <p14:creationId xmlns:p14="http://schemas.microsoft.com/office/powerpoint/2010/main" val="2035664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hanks_"/>
          <p:cNvSpPr txBox="1"/>
          <p:nvPr/>
        </p:nvSpPr>
        <p:spPr>
          <a:xfrm>
            <a:off x="10005060" y="5843688"/>
            <a:ext cx="4373880" cy="1628775"/>
          </a:xfrm>
          <a:prstGeom prst="rect">
            <a:avLst/>
          </a:prstGeom>
          <a:ln w="12700">
            <a:miter lim="400000"/>
          </a:ln>
        </p:spPr>
        <p:txBody>
          <a:bodyPr wrap="none" lIns="45718" tIns="45718" rIns="45718" bIns="45718">
            <a:spAutoFit/>
          </a:bodyPr>
          <a:lstStyle>
            <a:lvl1pPr defTabSz="457200">
              <a:defRPr sz="10000">
                <a:solidFill>
                  <a:srgbClr val="0000F5"/>
                </a:solidFill>
                <a:latin typeface="Alibaba PuHuiTi 2 85 Bold"/>
                <a:ea typeface="Alibaba PuHuiTi 2 85 Bold"/>
                <a:cs typeface="Alibaba PuHuiTi 2 85 Bold"/>
                <a:sym typeface="Alibaba PuHuiTi 2 85 Bold"/>
              </a:defRPr>
            </a:lvl1pPr>
          </a:lstStyle>
          <a:p>
            <a:r>
              <a:rPr b="1" dirty="0">
                <a:latin typeface="Alibaba PuHuiTi 2.0 85 Bold" panose="00020600040101010101" charset="-122"/>
                <a:ea typeface="Alibaba PuHuiTi 2.0 85 Bold" panose="00020600040101010101" charset="-122"/>
                <a:cs typeface="+mj-lt"/>
              </a:rPr>
              <a:t>Thanks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ACE254B-B506-471C-33BB-3FA7398180D2}"/>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dirty="0">
                <a:ln>
                  <a:noFill/>
                </a:ln>
                <a:solidFill>
                  <a:srgbClr val="373737"/>
                </a:solidFill>
                <a:effectLst/>
                <a:uFillTx/>
                <a:latin typeface="+mj-lt"/>
                <a:ea typeface="+mj-ea"/>
                <a:cs typeface="+mj-cs"/>
                <a:sym typeface="Alibaba PuHuiTi 2 55 Regular"/>
              </a:rPr>
              <a:t>赛题任务</a:t>
            </a:r>
          </a:p>
        </p:txBody>
      </p:sp>
      <p:sp>
        <p:nvSpPr>
          <p:cNvPr id="6" name="文本框 5">
            <a:extLst>
              <a:ext uri="{FF2B5EF4-FFF2-40B4-BE49-F238E27FC236}">
                <a16:creationId xmlns:a16="http://schemas.microsoft.com/office/drawing/2014/main" id="{1388AF1D-AA5F-A5D1-4CDB-914404102580}"/>
              </a:ext>
            </a:extLst>
          </p:cNvPr>
          <p:cNvSpPr txBox="1"/>
          <p:nvPr/>
        </p:nvSpPr>
        <p:spPr>
          <a:xfrm>
            <a:off x="647700" y="7612123"/>
            <a:ext cx="10756900"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3200" dirty="0"/>
              <a:t>评测指标：</a:t>
            </a:r>
            <a:endPar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endParaRPr>
          </a:p>
        </p:txBody>
      </p:sp>
      <p:pic>
        <p:nvPicPr>
          <p:cNvPr id="8" name="图形 7" descr="用户 纯色填充">
            <a:extLst>
              <a:ext uri="{FF2B5EF4-FFF2-40B4-BE49-F238E27FC236}">
                <a16:creationId xmlns:a16="http://schemas.microsoft.com/office/drawing/2014/main" id="{240C4B92-8603-7735-E70D-858E88931D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02258" y="4309870"/>
            <a:ext cx="1726488" cy="1726488"/>
          </a:xfrm>
          <a:prstGeom prst="rect">
            <a:avLst/>
          </a:prstGeom>
        </p:spPr>
      </p:pic>
      <p:sp>
        <p:nvSpPr>
          <p:cNvPr id="9" name="对话气泡: 圆角矩形 8">
            <a:extLst>
              <a:ext uri="{FF2B5EF4-FFF2-40B4-BE49-F238E27FC236}">
                <a16:creationId xmlns:a16="http://schemas.microsoft.com/office/drawing/2014/main" id="{4DBF4FDB-7F4F-B0A9-1019-2E4CDEC7EE03}"/>
              </a:ext>
            </a:extLst>
          </p:cNvPr>
          <p:cNvSpPr/>
          <p:nvPr/>
        </p:nvSpPr>
        <p:spPr>
          <a:xfrm>
            <a:off x="16568683" y="4493384"/>
            <a:ext cx="5854013" cy="1251031"/>
          </a:xfrm>
          <a:prstGeom prst="wedgeRoundRectCallout">
            <a:avLst>
              <a:gd name="adj1" fmla="val -65539"/>
              <a:gd name="adj2" fmla="val 19361"/>
              <a:gd name="adj3" fmla="val 16667"/>
            </a:avLst>
          </a:prstGeom>
          <a:no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pic>
        <p:nvPicPr>
          <p:cNvPr id="12" name="图形 11" descr="机器人 纯色填充">
            <a:extLst>
              <a:ext uri="{FF2B5EF4-FFF2-40B4-BE49-F238E27FC236}">
                <a16:creationId xmlns:a16="http://schemas.microsoft.com/office/drawing/2014/main" id="{1F64314B-F742-2F0B-4DCD-62E5E45BE2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952272" y="6597175"/>
            <a:ext cx="1765300" cy="1765300"/>
          </a:xfrm>
          <a:prstGeom prst="rect">
            <a:avLst/>
          </a:prstGeom>
        </p:spPr>
      </p:pic>
      <p:sp>
        <p:nvSpPr>
          <p:cNvPr id="14" name="文本框 13">
            <a:extLst>
              <a:ext uri="{FF2B5EF4-FFF2-40B4-BE49-F238E27FC236}">
                <a16:creationId xmlns:a16="http://schemas.microsoft.com/office/drawing/2014/main" id="{2B5F552F-13A7-71F7-DB52-1ECA4E916F28}"/>
              </a:ext>
            </a:extLst>
          </p:cNvPr>
          <p:cNvSpPr txBox="1"/>
          <p:nvPr/>
        </p:nvSpPr>
        <p:spPr>
          <a:xfrm>
            <a:off x="16782296" y="4937152"/>
            <a:ext cx="5679989" cy="4719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2400" dirty="0"/>
              <a:t>中国工商银行</a:t>
            </a:r>
            <a:r>
              <a:rPr lang="en-US" altLang="zh-CN" sz="2400" dirty="0"/>
              <a:t>2019</a:t>
            </a:r>
            <a:r>
              <a:rPr lang="zh-CN" altLang="en-US" sz="2400" dirty="0"/>
              <a:t>的货币资金是多少元？</a:t>
            </a:r>
          </a:p>
        </p:txBody>
      </p:sp>
      <p:pic>
        <p:nvPicPr>
          <p:cNvPr id="17" name="图形 16" descr="数据库 纯色填充">
            <a:extLst>
              <a:ext uri="{FF2B5EF4-FFF2-40B4-BE49-F238E27FC236}">
                <a16:creationId xmlns:a16="http://schemas.microsoft.com/office/drawing/2014/main" id="{CB6BE28E-6665-4E5F-E23C-3849EC9CD1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133959" y="9786269"/>
            <a:ext cx="1356541" cy="1356541"/>
          </a:xfrm>
          <a:prstGeom prst="rect">
            <a:avLst/>
          </a:prstGeom>
        </p:spPr>
      </p:pic>
      <p:sp>
        <p:nvSpPr>
          <p:cNvPr id="20" name="箭头: 左 19">
            <a:extLst>
              <a:ext uri="{FF2B5EF4-FFF2-40B4-BE49-F238E27FC236}">
                <a16:creationId xmlns:a16="http://schemas.microsoft.com/office/drawing/2014/main" id="{7BF052B0-02F8-1CF2-F24E-A4616E88D2D2}"/>
              </a:ext>
            </a:extLst>
          </p:cNvPr>
          <p:cNvSpPr/>
          <p:nvPr/>
        </p:nvSpPr>
        <p:spPr>
          <a:xfrm rot="5400000">
            <a:off x="21489841" y="8813624"/>
            <a:ext cx="690158" cy="313051"/>
          </a:xfrm>
          <a:prstGeom prst="leftArrow">
            <a:avLst/>
          </a:prstGeom>
          <a:no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21" name="对话气泡: 圆角矩形 20">
            <a:extLst>
              <a:ext uri="{FF2B5EF4-FFF2-40B4-BE49-F238E27FC236}">
                <a16:creationId xmlns:a16="http://schemas.microsoft.com/office/drawing/2014/main" id="{C76D6A9F-6B9C-90BF-3335-5ECA72A48090}"/>
              </a:ext>
            </a:extLst>
          </p:cNvPr>
          <p:cNvSpPr/>
          <p:nvPr/>
        </p:nvSpPr>
        <p:spPr>
          <a:xfrm>
            <a:off x="13936693" y="6838002"/>
            <a:ext cx="6328479" cy="1251031"/>
          </a:xfrm>
          <a:prstGeom prst="wedgeRoundRectCallout">
            <a:avLst>
              <a:gd name="adj1" fmla="val 63543"/>
              <a:gd name="adj2" fmla="val 24437"/>
              <a:gd name="adj3" fmla="val 16667"/>
            </a:avLst>
          </a:prstGeom>
          <a:no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22" name="文本框 21">
            <a:extLst>
              <a:ext uri="{FF2B5EF4-FFF2-40B4-BE49-F238E27FC236}">
                <a16:creationId xmlns:a16="http://schemas.microsoft.com/office/drawing/2014/main" id="{47B5B864-AB6A-896B-EB9A-E24824EA4061}"/>
              </a:ext>
            </a:extLst>
          </p:cNvPr>
          <p:cNvSpPr txBox="1"/>
          <p:nvPr/>
        </p:nvSpPr>
        <p:spPr>
          <a:xfrm>
            <a:off x="14250940" y="7083501"/>
            <a:ext cx="6014232" cy="84125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2400" dirty="0"/>
              <a:t>中国工商银行</a:t>
            </a:r>
            <a:r>
              <a:rPr lang="en-US" altLang="zh-CN" sz="2400" dirty="0"/>
              <a:t>2019</a:t>
            </a:r>
            <a:r>
              <a:rPr lang="zh-CN" altLang="en-US" sz="2400" dirty="0"/>
              <a:t>年的货币资金是</a:t>
            </a:r>
            <a:r>
              <a:rPr lang="en-US" altLang="zh-CN" sz="2400" dirty="0"/>
              <a:t>12345678.0</a:t>
            </a:r>
            <a:r>
              <a:rPr lang="zh-CN" altLang="en-US" sz="2400" dirty="0"/>
              <a:t>元。</a:t>
            </a:r>
          </a:p>
        </p:txBody>
      </p:sp>
      <p:sp>
        <p:nvSpPr>
          <p:cNvPr id="13" name="箭头: 左 12">
            <a:extLst>
              <a:ext uri="{FF2B5EF4-FFF2-40B4-BE49-F238E27FC236}">
                <a16:creationId xmlns:a16="http://schemas.microsoft.com/office/drawing/2014/main" id="{64F25993-40E2-5353-C734-E833BD2E790E}"/>
              </a:ext>
            </a:extLst>
          </p:cNvPr>
          <p:cNvSpPr/>
          <p:nvPr/>
        </p:nvSpPr>
        <p:spPr>
          <a:xfrm rot="10800000">
            <a:off x="19391249" y="10298826"/>
            <a:ext cx="690158" cy="313051"/>
          </a:xfrm>
          <a:prstGeom prst="leftArrow">
            <a:avLst/>
          </a:prstGeom>
          <a:noFill/>
          <a:ln w="25400" cap="flat">
            <a:solidFill>
              <a:srgbClr val="373737"/>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15" name="文本框 14">
            <a:extLst>
              <a:ext uri="{FF2B5EF4-FFF2-40B4-BE49-F238E27FC236}">
                <a16:creationId xmlns:a16="http://schemas.microsoft.com/office/drawing/2014/main" id="{D910A258-E03B-6780-6532-41F72A5253AB}"/>
              </a:ext>
            </a:extLst>
          </p:cNvPr>
          <p:cNvSpPr txBox="1"/>
          <p:nvPr/>
        </p:nvSpPr>
        <p:spPr>
          <a:xfrm>
            <a:off x="16084280" y="11297591"/>
            <a:ext cx="1708445"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年报</a:t>
            </a:r>
            <a:r>
              <a:rPr kumimoji="0" lang="en-US" altLang="zh-CN" sz="3200" b="0" i="0" u="none" strike="noStrike" cap="none" spc="0" normalizeH="0" baseline="0" dirty="0">
                <a:ln>
                  <a:noFill/>
                </a:ln>
                <a:solidFill>
                  <a:srgbClr val="000000"/>
                </a:solidFill>
                <a:effectLst/>
                <a:uFillTx/>
                <a:latin typeface="+mj-lt"/>
                <a:ea typeface="+mj-ea"/>
                <a:cs typeface="+mj-cs"/>
                <a:sym typeface="Alibaba PuHuiTi 2 55 Regular"/>
              </a:rPr>
              <a:t>PDF</a:t>
            </a:r>
            <a:endPar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endParaRPr>
          </a:p>
        </p:txBody>
      </p:sp>
      <p:sp>
        <p:nvSpPr>
          <p:cNvPr id="16" name="文本框 15">
            <a:extLst>
              <a:ext uri="{FF2B5EF4-FFF2-40B4-BE49-F238E27FC236}">
                <a16:creationId xmlns:a16="http://schemas.microsoft.com/office/drawing/2014/main" id="{A9C7FB82-85DB-30B0-DC6F-9BCFB261E946}"/>
              </a:ext>
            </a:extLst>
          </p:cNvPr>
          <p:cNvSpPr txBox="1"/>
          <p:nvPr/>
        </p:nvSpPr>
        <p:spPr>
          <a:xfrm>
            <a:off x="20693943" y="11316332"/>
            <a:ext cx="2236572"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规整化数据</a:t>
            </a:r>
          </a:p>
        </p:txBody>
      </p:sp>
      <p:sp>
        <p:nvSpPr>
          <p:cNvPr id="18" name="文本框 17">
            <a:extLst>
              <a:ext uri="{FF2B5EF4-FFF2-40B4-BE49-F238E27FC236}">
                <a16:creationId xmlns:a16="http://schemas.microsoft.com/office/drawing/2014/main" id="{199C412A-3A49-7431-6736-51F94E2E90DE}"/>
              </a:ext>
            </a:extLst>
          </p:cNvPr>
          <p:cNvSpPr txBox="1"/>
          <p:nvPr/>
        </p:nvSpPr>
        <p:spPr>
          <a:xfrm>
            <a:off x="1009177" y="3158607"/>
            <a:ext cx="11790248" cy="15799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5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rPr>
              <a:t>根据提供的年报数据，围绕</a:t>
            </a:r>
            <a:r>
              <a:rPr kumimoji="0" lang="en-US" altLang="zh-CN" sz="3200" b="0" i="0" u="none" strike="noStrike" cap="none" spc="0" normalizeH="0" baseline="0" dirty="0">
                <a:ln>
                  <a:noFill/>
                </a:ln>
                <a:solidFill>
                  <a:srgbClr val="000000"/>
                </a:solidFill>
                <a:effectLst/>
                <a:uFillTx/>
                <a:latin typeface="+mj-lt"/>
                <a:ea typeface="+mj-ea"/>
                <a:cs typeface="+mj-cs"/>
                <a:sym typeface="Alibaba PuHuiTi 2 55 Regular"/>
              </a:rPr>
              <a:t>ChatGLM2-6B</a:t>
            </a:r>
            <a:r>
              <a:rPr lang="zh-CN" altLang="en-US" sz="3200" dirty="0"/>
              <a:t>打造一个问答系统，能够回答用户三类不同难度层次的问题。</a:t>
            </a:r>
            <a:endParaRPr kumimoji="0" lang="zh-CN" altLang="en-US" sz="3200" b="0" i="0" u="none" strike="noStrike" cap="none" spc="0" normalizeH="0" baseline="0" dirty="0">
              <a:ln>
                <a:noFill/>
              </a:ln>
              <a:solidFill>
                <a:srgbClr val="000000"/>
              </a:solidFill>
              <a:effectLst/>
              <a:uFillTx/>
              <a:latin typeface="+mj-lt"/>
              <a:ea typeface="+mj-ea"/>
              <a:cs typeface="+mj-cs"/>
              <a:sym typeface="Alibaba PuHuiTi 2 55 Regular"/>
            </a:endParaRPr>
          </a:p>
        </p:txBody>
      </p:sp>
      <p:sp>
        <p:nvSpPr>
          <p:cNvPr id="23" name="文本框 22">
            <a:extLst>
              <a:ext uri="{FF2B5EF4-FFF2-40B4-BE49-F238E27FC236}">
                <a16:creationId xmlns:a16="http://schemas.microsoft.com/office/drawing/2014/main" id="{C2A5A921-146C-8477-E421-981467493735}"/>
              </a:ext>
            </a:extLst>
          </p:cNvPr>
          <p:cNvSpPr txBox="1"/>
          <p:nvPr/>
        </p:nvSpPr>
        <p:spPr>
          <a:xfrm>
            <a:off x="1009177" y="4798653"/>
            <a:ext cx="10756900" cy="231858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r>
              <a:rPr lang="zh-CN" altLang="en-US" sz="3200" dirty="0">
                <a:solidFill>
                  <a:srgbClr val="EA4D12"/>
                </a:solidFill>
              </a:rPr>
              <a:t>数据基础查询</a:t>
            </a:r>
            <a:endParaRPr lang="en-US" altLang="zh-CN" sz="3200" dirty="0">
              <a:solidFill>
                <a:srgbClr val="EA4D12"/>
              </a:solidFill>
            </a:endParaRPr>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r>
              <a:rPr kumimoji="0" lang="zh-CN" altLang="en-US" sz="3200" b="0" i="0" u="none" strike="noStrike" cap="none" spc="0" normalizeH="0" baseline="0" dirty="0">
                <a:ln>
                  <a:noFill/>
                </a:ln>
                <a:solidFill>
                  <a:srgbClr val="EA4D12"/>
                </a:solidFill>
                <a:effectLst/>
                <a:uFillTx/>
                <a:latin typeface="+mj-lt"/>
                <a:ea typeface="+mj-ea"/>
                <a:cs typeface="+mj-cs"/>
                <a:sym typeface="Alibaba PuHuiTi 2 55 Regular"/>
              </a:rPr>
              <a:t>数据</a:t>
            </a:r>
            <a:r>
              <a:rPr lang="zh-CN" altLang="en-US" sz="3200" dirty="0">
                <a:solidFill>
                  <a:srgbClr val="EA4D12"/>
                </a:solidFill>
              </a:rPr>
              <a:t>基础</a:t>
            </a:r>
            <a:r>
              <a:rPr kumimoji="0" lang="zh-CN" altLang="en-US" sz="3200" b="0" i="0" u="none" strike="noStrike" cap="none" spc="0" normalizeH="0" baseline="0" dirty="0">
                <a:ln>
                  <a:noFill/>
                </a:ln>
                <a:solidFill>
                  <a:srgbClr val="EA4D12"/>
                </a:solidFill>
                <a:effectLst/>
                <a:uFillTx/>
                <a:latin typeface="+mj-lt"/>
                <a:ea typeface="+mj-ea"/>
                <a:cs typeface="+mj-cs"/>
                <a:sym typeface="Alibaba PuHuiTi 2 55 Regular"/>
              </a:rPr>
              <a:t>统计查询</a:t>
            </a:r>
            <a:endParaRPr kumimoji="0" lang="en-US" altLang="zh-CN" sz="3200" b="0" i="0" u="none" strike="noStrike" cap="none" spc="0" normalizeH="0" baseline="0" dirty="0">
              <a:ln>
                <a:noFill/>
              </a:ln>
              <a:solidFill>
                <a:srgbClr val="EA4D12"/>
              </a:solidFill>
              <a:effectLst/>
              <a:uFillTx/>
              <a:latin typeface="+mj-lt"/>
              <a:ea typeface="+mj-ea"/>
              <a:cs typeface="+mj-cs"/>
              <a:sym typeface="Alibaba PuHuiTi 2 55 Regular"/>
            </a:endParaRPr>
          </a:p>
          <a:p>
            <a:pPr marL="342900" marR="0" indent="-342900" algn="l" defTabSz="825500" rtl="0" fontAlgn="auto" latinLnBrk="0" hangingPunct="0">
              <a:lnSpc>
                <a:spcPct val="150000"/>
              </a:lnSpc>
              <a:spcBef>
                <a:spcPts val="0"/>
              </a:spcBef>
              <a:spcAft>
                <a:spcPts val="0"/>
              </a:spcAft>
              <a:buClrTx/>
              <a:buSzTx/>
              <a:buFont typeface="Arial" panose="020B0604020202020204" pitchFamily="34" charset="0"/>
              <a:buChar char="•"/>
            </a:pPr>
            <a:r>
              <a:rPr lang="zh-CN" altLang="en-US" sz="3200" dirty="0">
                <a:solidFill>
                  <a:srgbClr val="EA4D12"/>
                </a:solidFill>
              </a:rPr>
              <a:t>开放类问题</a:t>
            </a:r>
            <a:endParaRPr kumimoji="0" lang="zh-CN" altLang="en-US" sz="3200" b="0" i="0" u="none" strike="noStrike" cap="none" spc="0" normalizeH="0" baseline="0" dirty="0">
              <a:ln>
                <a:noFill/>
              </a:ln>
              <a:solidFill>
                <a:srgbClr val="EA4D12"/>
              </a:solidFill>
              <a:effectLst/>
              <a:uFillTx/>
              <a:latin typeface="+mj-lt"/>
              <a:ea typeface="+mj-ea"/>
              <a:cs typeface="+mj-cs"/>
              <a:sym typeface="Alibaba PuHuiTi 2 55 Regular"/>
            </a:endParaRP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D7EDF5D3-5780-DB2C-D542-1DF52B9A3B37}"/>
                  </a:ext>
                </a:extLst>
              </p:cNvPr>
              <p:cNvSpPr txBox="1"/>
              <p:nvPr/>
            </p:nvSpPr>
            <p:spPr>
              <a:xfrm>
                <a:off x="670838" y="8335765"/>
                <a:ext cx="13031420" cy="2271263"/>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spcBef>
                    <a:spcPts val="900"/>
                  </a:spcBef>
                  <a:spcAft>
                    <a:spcPts val="900"/>
                  </a:spcAft>
                </a:pPr>
                <a14:m>
                  <m:oMath xmlns:m="http://schemas.openxmlformats.org/officeDocument/2006/math">
                    <m:d>
                      <m:dPr>
                        <m:begChr m:val="{"/>
                        <m:endChr m:val=""/>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limLow>
                                <m:limLow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max</m:t>
                                  </m:r>
                                </m:e>
                                <m:lim>
                                  <m:r>
                                    <m:rPr>
                                      <m:nor/>
                                    </m:rPr>
                                    <a:rPr lang="en-US" altLang="zh-CN" sz="2400">
                                      <a:effectLst/>
                                      <a:latin typeface="Cambria" panose="02040503050406030204" pitchFamily="18" charset="0"/>
                                      <a:ea typeface="宋体" panose="02010600030101010101" pitchFamily="2" charset="-122"/>
                                      <a:cs typeface="Times New Roman" panose="02020603050405020304" pitchFamily="18" charset="0"/>
                                    </a:rPr>
                                    <m:t> </m:t>
                                  </m:r>
                                  <m:r>
                                    <m:rPr>
                                      <m:nor/>
                                    </m:rPr>
                                    <a:rPr lang="en-US" altLang="zh-CN" sz="2400">
                                      <a:effectLst/>
                                      <a:latin typeface="Cambria" panose="02040503050406030204" pitchFamily="18" charset="0"/>
                                      <a:ea typeface="宋体" panose="02010600030101010101" pitchFamily="2" charset="-122"/>
                                      <a:cs typeface="Times New Roman" panose="02020603050405020304" pitchFamily="18" charset="0"/>
                                    </a:rPr>
                                    <m:t>similar</m:t>
                                  </m:r>
                                  <m:r>
                                    <m:rPr>
                                      <m:nor/>
                                    </m:rPr>
                                    <a:rPr lang="en-US" altLang="zh-CN" sz="2400">
                                      <a:effectLst/>
                                      <a:latin typeface="Cambria" panose="02040503050406030204" pitchFamily="18" charset="0"/>
                                      <a:ea typeface="宋体" panose="02010600030101010101" pitchFamily="2" charset="-122"/>
                                      <a:cs typeface="Times New Roman" panose="02020603050405020304" pitchFamily="18" charset="0"/>
                                    </a:rPr>
                                    <m:t> </m:t>
                                  </m:r>
                                </m:lim>
                              </m:limLow>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𝑠𝑒𝑛𝑡𝑒𝑛𝑐</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𝑠𝑒𝑛𝑡𝑒𝑛𝑐</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𝑠𝑒𝑛𝑡𝑒𝑛𝑐</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e>
                              </m:d>
                            </m:e>
                            <m:e>
                              <m:r>
                                <m:rPr>
                                  <m:nor/>
                                </m:rPr>
                                <a:rPr lang="en-US" altLang="zh-CN" sz="2400">
                                  <a:effectLst/>
                                  <a:latin typeface="Cambria" panose="02040503050406030204" pitchFamily="18" charset="0"/>
                                  <a:ea typeface="宋体" panose="02010600030101010101" pitchFamily="2" charset="-122"/>
                                  <a:cs typeface="Times New Roman" panose="02020603050405020304" pitchFamily="18" charset="0"/>
                                </a:rPr>
                                <m:t> </m:t>
                              </m:r>
                              <m:r>
                                <m:rPr>
                                  <m:nor/>
                                </m:rPr>
                                <a:rPr lang="en-US" altLang="zh-CN" sz="2400">
                                  <a:effectLst/>
                                  <a:latin typeface="宋体" panose="02010600030101010101" pitchFamily="2" charset="-122"/>
                                  <a:ea typeface="宋体" panose="02010600030101010101" pitchFamily="2" charset="-122"/>
                                  <a:cs typeface="Times New Roman" panose="02020603050405020304" pitchFamily="18" charset="0"/>
                                </a:rPr>
                                <m:t>无基础信息及关键词</m:t>
                              </m:r>
                              <m:r>
                                <m:rPr>
                                  <m:nor/>
                                </m:rPr>
                                <a:rPr lang="en-US" altLang="zh-CN" sz="2400">
                                  <a:effectLst/>
                                  <a:latin typeface="Cambria" panose="02040503050406030204" pitchFamily="18" charset="0"/>
                                  <a:ea typeface="宋体" panose="02010600030101010101" pitchFamily="2" charset="-122"/>
                                  <a:cs typeface="Times New Roman" panose="02020603050405020304" pitchFamily="18" charset="0"/>
                                </a:rPr>
                                <m:t> </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0.25</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0.25</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limLow>
                                <m:limLow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max</m:t>
                                  </m:r>
                                </m:e>
                                <m:lim>
                                  <m:r>
                                    <m:rPr>
                                      <m:nor/>
                                    </m:rPr>
                                    <a:rPr lang="en-US" altLang="zh-CN" sz="2400">
                                      <a:effectLst/>
                                      <a:latin typeface="Cambria" panose="02040503050406030204" pitchFamily="18" charset="0"/>
                                      <a:ea typeface="宋体" panose="02010600030101010101" pitchFamily="2" charset="-122"/>
                                      <a:cs typeface="Times New Roman" panose="02020603050405020304" pitchFamily="18" charset="0"/>
                                    </a:rPr>
                                    <m:t>similar</m:t>
                                  </m:r>
                                  <m:r>
                                    <m:rPr>
                                      <m:nor/>
                                    </m:rPr>
                                    <a:rPr lang="en-US" altLang="zh-CN" sz="2400">
                                      <a:effectLst/>
                                      <a:latin typeface="Cambria" panose="02040503050406030204" pitchFamily="18" charset="0"/>
                                      <a:ea typeface="宋体" panose="02010600030101010101" pitchFamily="2" charset="-122"/>
                                      <a:cs typeface="Times New Roman" panose="02020603050405020304" pitchFamily="18" charset="0"/>
                                    </a:rPr>
                                    <m:t> </m:t>
                                  </m:r>
                                </m:lim>
                              </m:limLow>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𝑠𝑒𝑛𝑡𝑒𝑛𝑐</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𝑠𝑒𝑛𝑡𝑒𝑛𝑐</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𝑠𝑒𝑛𝑡𝑒𝑛𝑐</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∗0.5</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e>
                            <m:e>
                              <m:r>
                                <m:rPr>
                                  <m:nor/>
                                </m:rPr>
                                <a:rPr lang="en-US" altLang="zh-CN" sz="2400">
                                  <a:effectLst/>
                                  <a:latin typeface="Cambria" panose="02040503050406030204" pitchFamily="18" charset="0"/>
                                  <a:ea typeface="宋体" panose="02010600030101010101" pitchFamily="2" charset="-122"/>
                                  <a:cs typeface="Times New Roman" panose="02020603050405020304" pitchFamily="18" charset="0"/>
                                </a:rPr>
                                <m:t> </m:t>
                              </m:r>
                              <m:r>
                                <m:rPr>
                                  <m:nor/>
                                </m:rPr>
                                <a:rPr lang="en-US" altLang="zh-CN" sz="2400">
                                  <a:effectLst/>
                                  <a:latin typeface="宋体" panose="02010600030101010101" pitchFamily="2" charset="-122"/>
                                  <a:ea typeface="宋体" panose="02010600030101010101" pitchFamily="2" charset="-122"/>
                                  <a:cs typeface="Times New Roman" panose="02020603050405020304" pitchFamily="18" charset="0"/>
                                </a:rPr>
                                <m:t>基础信息正确</m:t>
                              </m:r>
                              <m:r>
                                <m:rPr>
                                  <m:nor/>
                                </m:rPr>
                                <a:rPr lang="en-US" altLang="zh-CN" sz="2400">
                                  <a:effectLst/>
                                  <a:latin typeface="Cambria" panose="02040503050406030204" pitchFamily="18" charset="0"/>
                                  <a:ea typeface="宋体" panose="02010600030101010101" pitchFamily="2" charset="-122"/>
                                  <a:cs typeface="Times New Roman" panose="02020603050405020304" pitchFamily="18" charset="0"/>
                                </a:rPr>
                                <m:t>, </m:t>
                              </m:r>
                              <m:r>
                                <m:rPr>
                                  <m:nor/>
                                </m:rPr>
                                <a:rPr lang="en-US" altLang="zh-CN" sz="2400">
                                  <a:effectLst/>
                                  <a:latin typeface="宋体" panose="02010600030101010101" pitchFamily="2" charset="-122"/>
                                  <a:ea typeface="宋体" panose="02010600030101010101" pitchFamily="2" charset="-122"/>
                                  <a:cs typeface="Times New Roman" panose="02020603050405020304" pitchFamily="18" charset="0"/>
                                </a:rPr>
                                <m:t>关键词正确</m:t>
                              </m:r>
                              <m:r>
                                <m:rPr>
                                  <m:nor/>
                                </m:rPr>
                                <a:rPr lang="en-US" altLang="zh-CN" sz="2400">
                                  <a:effectLst/>
                                  <a:latin typeface="Cambria" panose="02040503050406030204" pitchFamily="18" charset="0"/>
                                  <a:ea typeface="宋体" panose="02010600030101010101" pitchFamily="2" charset="-122"/>
                                  <a:cs typeface="Times New Roman" panose="02020603050405020304" pitchFamily="18" charset="0"/>
                                </a:rPr>
                                <m:t> </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0.25</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limLow>
                                <m:limLow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max</m:t>
                                  </m:r>
                                </m:e>
                                <m:lim>
                                  <m:r>
                                    <m:rPr>
                                      <m:nor/>
                                    </m:rPr>
                                    <a:rPr lang="en-US" altLang="zh-CN" sz="2400">
                                      <a:effectLst/>
                                      <a:latin typeface="Cambria" panose="02040503050406030204" pitchFamily="18" charset="0"/>
                                      <a:ea typeface="宋体" panose="02010600030101010101" pitchFamily="2" charset="-122"/>
                                      <a:cs typeface="Times New Roman" panose="02020603050405020304" pitchFamily="18" charset="0"/>
                                    </a:rPr>
                                    <m:t>similar</m:t>
                                  </m:r>
                                  <m:r>
                                    <m:rPr>
                                      <m:nor/>
                                    </m:rPr>
                                    <a:rPr lang="en-US" altLang="zh-CN" sz="2400">
                                      <a:effectLst/>
                                      <a:latin typeface="Cambria" panose="02040503050406030204" pitchFamily="18" charset="0"/>
                                      <a:ea typeface="宋体" panose="02010600030101010101" pitchFamily="2" charset="-122"/>
                                      <a:cs typeface="Times New Roman" panose="02020603050405020304" pitchFamily="18" charset="0"/>
                                    </a:rPr>
                                    <m:t> </m:t>
                                  </m:r>
                                </m:lim>
                              </m:limLow>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𝑠𝑒𝑛𝑡𝑒𝑛𝑐</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𝑠𝑒𝑛𝑡𝑒𝑛𝑐</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𝑠𝑒𝑛𝑡𝑒𝑛𝑐</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∗0.5</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e>
                            <m:e>
                              <m:r>
                                <m:rPr>
                                  <m:nor/>
                                </m:rPr>
                                <a:rPr lang="en-US" altLang="zh-CN" sz="2400">
                                  <a:effectLst/>
                                  <a:latin typeface="Cambria" panose="02040503050406030204" pitchFamily="18" charset="0"/>
                                  <a:ea typeface="宋体" panose="02010600030101010101" pitchFamily="2" charset="-122"/>
                                  <a:cs typeface="Times New Roman" panose="02020603050405020304" pitchFamily="18" charset="0"/>
                                </a:rPr>
                                <m:t> </m:t>
                              </m:r>
                              <m:r>
                                <m:rPr>
                                  <m:nor/>
                                </m:rPr>
                                <a:rPr lang="en-US" altLang="zh-CN" sz="2400">
                                  <a:effectLst/>
                                  <a:latin typeface="宋体" panose="02010600030101010101" pitchFamily="2" charset="-122"/>
                                  <a:ea typeface="宋体" panose="02010600030101010101" pitchFamily="2" charset="-122"/>
                                  <a:cs typeface="Times New Roman" panose="02020603050405020304" pitchFamily="18" charset="0"/>
                                </a:rPr>
                                <m:t>基础信息正确</m:t>
                              </m:r>
                              <m:r>
                                <m:rPr>
                                  <m:nor/>
                                </m:rPr>
                                <a:rPr lang="en-US" altLang="zh-CN" sz="2400">
                                  <a:effectLst/>
                                  <a:latin typeface="Cambria" panose="02040503050406030204" pitchFamily="18" charset="0"/>
                                  <a:ea typeface="宋体" panose="02010600030101010101" pitchFamily="2" charset="-122"/>
                                  <a:cs typeface="Times New Roman" panose="02020603050405020304" pitchFamily="18" charset="0"/>
                                </a:rPr>
                                <m:t>, </m:t>
                              </m:r>
                              <m:r>
                                <m:rPr>
                                  <m:nor/>
                                </m:rPr>
                                <a:rPr lang="en-US" altLang="zh-CN" sz="2400">
                                  <a:effectLst/>
                                  <a:latin typeface="宋体" panose="02010600030101010101" pitchFamily="2" charset="-122"/>
                                  <a:ea typeface="宋体" panose="02010600030101010101" pitchFamily="2" charset="-122"/>
                                  <a:cs typeface="Times New Roman" panose="02020603050405020304" pitchFamily="18" charset="0"/>
                                </a:rPr>
                                <m:t>关键词错误</m:t>
                              </m:r>
                              <m:r>
                                <m:rPr>
                                  <m:nor/>
                                </m:rPr>
                                <a:rPr lang="en-US" altLang="zh-CN" sz="2400">
                                  <a:effectLst/>
                                  <a:latin typeface="Cambria" panose="02040503050406030204" pitchFamily="18" charset="0"/>
                                  <a:ea typeface="宋体" panose="02010600030101010101" pitchFamily="2" charset="-122"/>
                                  <a:cs typeface="Times New Roman" panose="02020603050405020304" pitchFamily="18" charset="0"/>
                                </a:rPr>
                                <m:t> </m:t>
                              </m:r>
                            </m:e>
                          </m:mr>
                          <m:m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e>
                            <m:e>
                              <m:r>
                                <m:rPr>
                                  <m:nor/>
                                </m:rPr>
                                <a:rPr lang="en-US" altLang="zh-CN" sz="2400">
                                  <a:effectLst/>
                                  <a:latin typeface="Cambria" panose="02040503050406030204" pitchFamily="18" charset="0"/>
                                  <a:ea typeface="宋体" panose="02010600030101010101" pitchFamily="2" charset="-122"/>
                                  <a:cs typeface="Times New Roman" panose="02020603050405020304" pitchFamily="18" charset="0"/>
                                </a:rPr>
                                <m:t> </m:t>
                              </m:r>
                              <m:r>
                                <m:rPr>
                                  <m:nor/>
                                </m:rPr>
                                <a:rPr lang="en-US" altLang="zh-CN" sz="2400">
                                  <a:effectLst/>
                                  <a:latin typeface="宋体" panose="02010600030101010101" pitchFamily="2" charset="-122"/>
                                  <a:ea typeface="宋体" panose="02010600030101010101" pitchFamily="2" charset="-122"/>
                                  <a:cs typeface="Times New Roman" panose="02020603050405020304" pitchFamily="18" charset="0"/>
                                </a:rPr>
                                <m:t>基础信息错误</m:t>
                              </m:r>
                              <m:r>
                                <m:rPr>
                                  <m:nor/>
                                </m:rPr>
                                <a:rPr lang="en-US" altLang="zh-CN" sz="2400">
                                  <a:effectLst/>
                                  <a:latin typeface="Cambria" panose="02040503050406030204" pitchFamily="18" charset="0"/>
                                  <a:ea typeface="宋体" panose="02010600030101010101" pitchFamily="2" charset="-122"/>
                                  <a:cs typeface="Times New Roman" panose="02020603050405020304" pitchFamily="18" charset="0"/>
                                </a:rPr>
                                <m:t> </m:t>
                              </m:r>
                            </m:e>
                          </m:mr>
                        </m:m>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 </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1" name="文本框 30">
                <a:extLst>
                  <a:ext uri="{FF2B5EF4-FFF2-40B4-BE49-F238E27FC236}">
                    <a16:creationId xmlns:a16="http://schemas.microsoft.com/office/drawing/2014/main" id="{D7EDF5D3-5780-DB2C-D542-1DF52B9A3B37}"/>
                  </a:ext>
                </a:extLst>
              </p:cNvPr>
              <p:cNvSpPr txBox="1">
                <a:spLocks noRot="1" noChangeAspect="1" noMove="1" noResize="1" noEditPoints="1" noAdjustHandles="1" noChangeArrowheads="1" noChangeShapeType="1" noTextEdit="1"/>
              </p:cNvSpPr>
              <p:nvPr/>
            </p:nvSpPr>
            <p:spPr>
              <a:xfrm>
                <a:off x="670838" y="8335765"/>
                <a:ext cx="13031420" cy="2271263"/>
              </a:xfrm>
              <a:prstGeom prst="rect">
                <a:avLst/>
              </a:prstGeom>
              <a:blipFill>
                <a:blip r:embed="rId9"/>
                <a:stretch>
                  <a:fillRect/>
                </a:stretch>
              </a:blipFill>
              <a:ln w="12700" cap="flat">
                <a:noFill/>
                <a:miter lim="400000"/>
              </a:ln>
              <a:effectLst/>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32FE10B3-7DE7-F0E3-747D-9FE86D8F65B3}"/>
              </a:ext>
            </a:extLst>
          </p:cNvPr>
          <p:cNvSpPr txBox="1"/>
          <p:nvPr/>
        </p:nvSpPr>
        <p:spPr>
          <a:xfrm>
            <a:off x="1134659" y="11028725"/>
            <a:ext cx="8706921"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3200" dirty="0">
                <a:solidFill>
                  <a:srgbClr val="EA4D12"/>
                </a:solidFill>
              </a:rPr>
              <a:t>基础信息</a:t>
            </a:r>
            <a:r>
              <a:rPr lang="zh-CN" altLang="en-US" sz="3200" dirty="0"/>
              <a:t>：查询结果，如</a:t>
            </a:r>
            <a:r>
              <a:rPr lang="en-US" altLang="zh-CN" sz="3200" dirty="0"/>
              <a:t>12345678.9</a:t>
            </a:r>
            <a:r>
              <a:rPr lang="zh-CN" altLang="en-US" sz="3200" dirty="0"/>
              <a:t>元。</a:t>
            </a:r>
          </a:p>
        </p:txBody>
      </p:sp>
      <p:sp>
        <p:nvSpPr>
          <p:cNvPr id="33" name="文本框 32">
            <a:extLst>
              <a:ext uri="{FF2B5EF4-FFF2-40B4-BE49-F238E27FC236}">
                <a16:creationId xmlns:a16="http://schemas.microsoft.com/office/drawing/2014/main" id="{BC7E6433-7964-4B23-51D2-3B9F4AF6025B}"/>
              </a:ext>
            </a:extLst>
          </p:cNvPr>
          <p:cNvSpPr txBox="1"/>
          <p:nvPr/>
        </p:nvSpPr>
        <p:spPr>
          <a:xfrm>
            <a:off x="1134657" y="11840757"/>
            <a:ext cx="10269943"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3200" dirty="0">
                <a:solidFill>
                  <a:srgbClr val="EA4D12"/>
                </a:solidFill>
              </a:rPr>
              <a:t>关键词</a:t>
            </a:r>
            <a:r>
              <a:rPr lang="zh-CN" altLang="en-US" sz="3200" dirty="0"/>
              <a:t>：问题中关键信息，如</a:t>
            </a:r>
            <a:r>
              <a:rPr lang="en-US" altLang="zh-CN" sz="3200" dirty="0"/>
              <a:t>2019</a:t>
            </a:r>
            <a:r>
              <a:rPr lang="zh-CN" altLang="en-US" sz="3200" dirty="0"/>
              <a:t>年、货币资金等。</a:t>
            </a:r>
          </a:p>
        </p:txBody>
      </p:sp>
      <p:pic>
        <p:nvPicPr>
          <p:cNvPr id="4" name="图形 3">
            <a:extLst>
              <a:ext uri="{FF2B5EF4-FFF2-40B4-BE49-F238E27FC236}">
                <a16:creationId xmlns:a16="http://schemas.microsoft.com/office/drawing/2014/main" id="{57ACD386-D92A-DC52-7239-36C4CD9076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944730" y="9346326"/>
            <a:ext cx="1905000" cy="1905000"/>
          </a:xfrm>
          <a:prstGeom prst="rect">
            <a:avLst/>
          </a:prstGeom>
        </p:spPr>
      </p:pic>
      <p:pic>
        <p:nvPicPr>
          <p:cNvPr id="7" name="图形 6">
            <a:extLst>
              <a:ext uri="{FF2B5EF4-FFF2-40B4-BE49-F238E27FC236}">
                <a16:creationId xmlns:a16="http://schemas.microsoft.com/office/drawing/2014/main" id="{CB245630-0755-2FD3-C5EF-616B348AA62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565502" y="9354942"/>
            <a:ext cx="1905000" cy="1905000"/>
          </a:xfrm>
          <a:prstGeom prst="rect">
            <a:avLst/>
          </a:prstGeom>
        </p:spPr>
      </p:pic>
      <p:pic>
        <p:nvPicPr>
          <p:cNvPr id="24" name="图形 23">
            <a:extLst>
              <a:ext uri="{FF2B5EF4-FFF2-40B4-BE49-F238E27FC236}">
                <a16:creationId xmlns:a16="http://schemas.microsoft.com/office/drawing/2014/main" id="{EA43B448-E863-93F2-3C8A-DB718350F3F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336658" y="9354698"/>
            <a:ext cx="1905000" cy="1905000"/>
          </a:xfrm>
          <a:prstGeom prst="rect">
            <a:avLst/>
          </a:prstGeom>
        </p:spPr>
      </p:pic>
      <p:sp>
        <p:nvSpPr>
          <p:cNvPr id="10" name="文本框 9">
            <a:extLst>
              <a:ext uri="{FF2B5EF4-FFF2-40B4-BE49-F238E27FC236}">
                <a16:creationId xmlns:a16="http://schemas.microsoft.com/office/drawing/2014/main" id="{D974EA20-FA13-A734-4B6F-139871BCE1B6}"/>
              </a:ext>
            </a:extLst>
          </p:cNvPr>
          <p:cNvSpPr txBox="1"/>
          <p:nvPr/>
        </p:nvSpPr>
        <p:spPr>
          <a:xfrm>
            <a:off x="1134657" y="12637549"/>
            <a:ext cx="10269943"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3200" dirty="0">
                <a:solidFill>
                  <a:srgbClr val="EA4D12"/>
                </a:solidFill>
              </a:rPr>
              <a:t>相似度</a:t>
            </a:r>
            <a:r>
              <a:rPr lang="zh-CN" altLang="en-US" sz="3200" dirty="0"/>
              <a:t>：要求回答的句式结构和参考答案尽可能接近</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2C8AE2-972D-3D04-0702-1B84B16C5314}"/>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dirty="0">
                <a:ln>
                  <a:noFill/>
                </a:ln>
                <a:solidFill>
                  <a:srgbClr val="373737"/>
                </a:solidFill>
                <a:effectLst/>
                <a:uFillTx/>
                <a:latin typeface="+mj-lt"/>
                <a:ea typeface="+mj-ea"/>
                <a:cs typeface="+mj-cs"/>
                <a:sym typeface="Alibaba PuHuiTi 2 55 Regular"/>
              </a:rPr>
              <a:t>年报数据分析</a:t>
            </a:r>
          </a:p>
        </p:txBody>
      </p:sp>
      <p:sp>
        <p:nvSpPr>
          <p:cNvPr id="8" name="文本框 7">
            <a:extLst>
              <a:ext uri="{FF2B5EF4-FFF2-40B4-BE49-F238E27FC236}">
                <a16:creationId xmlns:a16="http://schemas.microsoft.com/office/drawing/2014/main" id="{5C0848CF-221B-2717-E964-99C5DBE7B9A7}"/>
              </a:ext>
            </a:extLst>
          </p:cNvPr>
          <p:cNvSpPr txBox="1"/>
          <p:nvPr/>
        </p:nvSpPr>
        <p:spPr>
          <a:xfrm>
            <a:off x="647700" y="3234176"/>
            <a:ext cx="20475425" cy="462690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50000"/>
              </a:lnSpc>
              <a:spcBef>
                <a:spcPts val="0"/>
              </a:spcBef>
              <a:spcAft>
                <a:spcPts val="0"/>
              </a:spcAft>
              <a:buClrTx/>
              <a:buSzTx/>
              <a:buFontTx/>
              <a:buNone/>
            </a:pPr>
            <a:r>
              <a:rPr lang="zh-CN" altLang="en-US" sz="2800" dirty="0"/>
              <a:t>我们所使用的全部数据均</a:t>
            </a:r>
            <a:r>
              <a:rPr lang="zh-CN" altLang="en-US" sz="2800" dirty="0">
                <a:solidFill>
                  <a:srgbClr val="E94D12"/>
                </a:solidFill>
              </a:rPr>
              <a:t>基于官方</a:t>
            </a:r>
            <a:r>
              <a:rPr lang="zh-CN" altLang="en-US" sz="2800" dirty="0"/>
              <a:t>提供的</a:t>
            </a:r>
            <a:r>
              <a:rPr kumimoji="0" lang="en-US" altLang="zh-CN" sz="2800" i="0" u="none" strike="noStrike" cap="none" spc="0" normalizeH="0" baseline="0" dirty="0">
                <a:ln>
                  <a:noFill/>
                </a:ln>
                <a:solidFill>
                  <a:srgbClr val="000000"/>
                </a:solidFill>
                <a:effectLst/>
                <a:uFillTx/>
                <a:latin typeface="+mj-lt"/>
                <a:ea typeface="+mj-ea"/>
                <a:cs typeface="+mj-cs"/>
                <a:sym typeface="Alibaba PuHuiTi 2 55 Regular"/>
              </a:rPr>
              <a:t>11587</a:t>
            </a:r>
            <a:r>
              <a:rPr lang="zh-CN" altLang="en-US" sz="2800" dirty="0"/>
              <a:t>份</a:t>
            </a:r>
            <a:r>
              <a:rPr lang="en-US" altLang="zh-CN" sz="2800" dirty="0"/>
              <a:t>PDF</a:t>
            </a:r>
            <a:r>
              <a:rPr lang="zh-CN" altLang="en-US" sz="2800" dirty="0"/>
              <a:t>格式的年报数据，除此以外</a:t>
            </a:r>
            <a:r>
              <a:rPr lang="zh-CN" altLang="en-US" sz="2800" dirty="0">
                <a:solidFill>
                  <a:srgbClr val="E94D12"/>
                </a:solidFill>
              </a:rPr>
              <a:t>不包含任何外部数据</a:t>
            </a:r>
            <a:endParaRPr lang="en-US" altLang="zh-CN" sz="2800" dirty="0">
              <a:solidFill>
                <a:srgbClr val="E94D12"/>
              </a:solidFill>
            </a:endParaRPr>
          </a:p>
          <a:p>
            <a:pPr marL="0" marR="0" indent="0" algn="l" defTabSz="825500" rtl="0" fontAlgn="auto" latinLnBrk="0" hangingPunct="0">
              <a:lnSpc>
                <a:spcPct val="150000"/>
              </a:lnSpc>
              <a:spcBef>
                <a:spcPts val="0"/>
              </a:spcBef>
              <a:spcAft>
                <a:spcPts val="0"/>
              </a:spcAft>
              <a:buClrTx/>
              <a:buSzTx/>
              <a:buFontTx/>
              <a:buNone/>
            </a:pPr>
            <a:r>
              <a:rPr lang="zh-CN" altLang="en-US" sz="2800" dirty="0"/>
              <a:t>年报本身</a:t>
            </a:r>
            <a:r>
              <a:rPr lang="zh-CN" altLang="en-US" sz="2800" dirty="0">
                <a:solidFill>
                  <a:srgbClr val="E94D12"/>
                </a:solidFill>
              </a:rPr>
              <a:t>结构多样</a:t>
            </a:r>
            <a:r>
              <a:rPr lang="zh-CN" altLang="en-US" sz="2800" dirty="0"/>
              <a:t>，内部表格数据的</a:t>
            </a:r>
            <a:r>
              <a:rPr lang="zh-CN" altLang="en-US" sz="2800" dirty="0">
                <a:solidFill>
                  <a:srgbClr val="E94D12"/>
                </a:solidFill>
              </a:rPr>
              <a:t>规整程度</a:t>
            </a:r>
            <a:r>
              <a:rPr lang="zh-CN" altLang="en-US" sz="2800" dirty="0"/>
              <a:t>也各不相同</a:t>
            </a:r>
            <a:endParaRPr lang="en-US" altLang="zh-CN" sz="2800" dirty="0"/>
          </a:p>
          <a:p>
            <a:pPr marL="0" marR="0" indent="0" algn="l" defTabSz="825500" rtl="0" fontAlgn="auto" latinLnBrk="0" hangingPunct="0">
              <a:lnSpc>
                <a:spcPct val="150000"/>
              </a:lnSpc>
              <a:spcBef>
                <a:spcPts val="0"/>
              </a:spcBef>
              <a:spcAft>
                <a:spcPts val="0"/>
              </a:spcAft>
              <a:buClrTx/>
              <a:buSzTx/>
              <a:buFontTx/>
              <a:buNone/>
            </a:pPr>
            <a:endParaRPr lang="en-US" altLang="zh-CN" sz="2800" dirty="0"/>
          </a:p>
          <a:p>
            <a:pPr marL="0" marR="0" indent="0" algn="l" defTabSz="825500" rtl="0" fontAlgn="auto" latinLnBrk="0" hangingPunct="0">
              <a:lnSpc>
                <a:spcPct val="150000"/>
              </a:lnSpc>
              <a:spcBef>
                <a:spcPts val="0"/>
              </a:spcBef>
              <a:spcAft>
                <a:spcPts val="0"/>
              </a:spcAft>
              <a:buClrTx/>
              <a:buSzTx/>
              <a:buFontTx/>
              <a:buNone/>
            </a:pPr>
            <a:endParaRPr lang="en-US" altLang="zh-CN" sz="2800" dirty="0"/>
          </a:p>
          <a:p>
            <a:pPr marL="0" marR="0" indent="0" algn="l" defTabSz="825500" rtl="0" fontAlgn="auto" latinLnBrk="0" hangingPunct="0">
              <a:lnSpc>
                <a:spcPct val="150000"/>
              </a:lnSpc>
              <a:spcBef>
                <a:spcPts val="0"/>
              </a:spcBef>
              <a:spcAft>
                <a:spcPts val="0"/>
              </a:spcAft>
              <a:buClrTx/>
              <a:buSzTx/>
              <a:buFontTx/>
              <a:buNone/>
            </a:pPr>
            <a:endParaRPr lang="en-US" altLang="zh-CN" sz="2800" dirty="0"/>
          </a:p>
          <a:p>
            <a:pPr marL="0" marR="0" indent="0" algn="l" defTabSz="825500" rtl="0" fontAlgn="auto" latinLnBrk="0" hangingPunct="0">
              <a:lnSpc>
                <a:spcPct val="150000"/>
              </a:lnSpc>
              <a:spcBef>
                <a:spcPts val="0"/>
              </a:spcBef>
              <a:spcAft>
                <a:spcPts val="0"/>
              </a:spcAft>
              <a:buClrTx/>
              <a:buSzTx/>
              <a:buFontTx/>
              <a:buNone/>
            </a:pPr>
            <a:endParaRPr lang="en-US" altLang="zh-CN" sz="2800" dirty="0"/>
          </a:p>
          <a:p>
            <a:pPr marL="0" marR="0" indent="0" algn="l" defTabSz="825500" rtl="0" fontAlgn="auto" latinLnBrk="0" hangingPunct="0">
              <a:lnSpc>
                <a:spcPct val="150000"/>
              </a:lnSpc>
              <a:spcBef>
                <a:spcPts val="0"/>
              </a:spcBef>
              <a:spcAft>
                <a:spcPts val="0"/>
              </a:spcAft>
              <a:buClrTx/>
              <a:buSzTx/>
              <a:buFontTx/>
              <a:buNone/>
            </a:pPr>
            <a:endParaRPr lang="en-US" altLang="zh-CN" sz="2800" dirty="0"/>
          </a:p>
        </p:txBody>
      </p:sp>
      <p:pic>
        <p:nvPicPr>
          <p:cNvPr id="5" name="图片 4">
            <a:extLst>
              <a:ext uri="{FF2B5EF4-FFF2-40B4-BE49-F238E27FC236}">
                <a16:creationId xmlns:a16="http://schemas.microsoft.com/office/drawing/2014/main" id="{3EE5F8C1-F426-DC16-1B34-F6628023E4D5}"/>
              </a:ext>
            </a:extLst>
          </p:cNvPr>
          <p:cNvPicPr>
            <a:picLocks noChangeAspect="1"/>
          </p:cNvPicPr>
          <p:nvPr/>
        </p:nvPicPr>
        <p:blipFill rotWithShape="1">
          <a:blip r:embed="rId3"/>
          <a:srcRect b="42569"/>
          <a:stretch/>
        </p:blipFill>
        <p:spPr>
          <a:xfrm>
            <a:off x="5582513" y="10666779"/>
            <a:ext cx="4277767" cy="961757"/>
          </a:xfrm>
          <a:prstGeom prst="rect">
            <a:avLst/>
          </a:prstGeom>
        </p:spPr>
      </p:pic>
      <p:pic>
        <p:nvPicPr>
          <p:cNvPr id="7" name="图片 6">
            <a:extLst>
              <a:ext uri="{FF2B5EF4-FFF2-40B4-BE49-F238E27FC236}">
                <a16:creationId xmlns:a16="http://schemas.microsoft.com/office/drawing/2014/main" id="{61FA2A68-9EE2-C43F-22DD-37530A734FE0}"/>
              </a:ext>
            </a:extLst>
          </p:cNvPr>
          <p:cNvPicPr>
            <a:picLocks noChangeAspect="1"/>
          </p:cNvPicPr>
          <p:nvPr/>
        </p:nvPicPr>
        <p:blipFill rotWithShape="1">
          <a:blip r:embed="rId4"/>
          <a:srcRect b="44339"/>
          <a:stretch/>
        </p:blipFill>
        <p:spPr>
          <a:xfrm>
            <a:off x="5582513" y="9707378"/>
            <a:ext cx="4277767" cy="662186"/>
          </a:xfrm>
          <a:prstGeom prst="rect">
            <a:avLst/>
          </a:prstGeom>
        </p:spPr>
      </p:pic>
      <p:pic>
        <p:nvPicPr>
          <p:cNvPr id="10" name="图片 9">
            <a:extLst>
              <a:ext uri="{FF2B5EF4-FFF2-40B4-BE49-F238E27FC236}">
                <a16:creationId xmlns:a16="http://schemas.microsoft.com/office/drawing/2014/main" id="{9EFB1954-394C-2D4E-53F0-E1D48477461E}"/>
              </a:ext>
            </a:extLst>
          </p:cNvPr>
          <p:cNvPicPr>
            <a:picLocks noChangeAspect="1"/>
          </p:cNvPicPr>
          <p:nvPr/>
        </p:nvPicPr>
        <p:blipFill rotWithShape="1">
          <a:blip r:embed="rId5"/>
          <a:srcRect b="58711"/>
          <a:stretch/>
        </p:blipFill>
        <p:spPr>
          <a:xfrm>
            <a:off x="5582513" y="11925751"/>
            <a:ext cx="4277767" cy="473674"/>
          </a:xfrm>
          <a:prstGeom prst="rect">
            <a:avLst/>
          </a:prstGeom>
        </p:spPr>
      </p:pic>
      <p:sp>
        <p:nvSpPr>
          <p:cNvPr id="15" name="文本框 14">
            <a:extLst>
              <a:ext uri="{FF2B5EF4-FFF2-40B4-BE49-F238E27FC236}">
                <a16:creationId xmlns:a16="http://schemas.microsoft.com/office/drawing/2014/main" id="{822129F5-890B-66F1-0B0E-065A51017980}"/>
              </a:ext>
            </a:extLst>
          </p:cNvPr>
          <p:cNvSpPr txBox="1"/>
          <p:nvPr/>
        </p:nvSpPr>
        <p:spPr>
          <a:xfrm>
            <a:off x="1071473" y="10583515"/>
            <a:ext cx="4110127" cy="95410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2800" dirty="0"/>
              <a:t>不同表对于“硕士及以上”属性的差异化表示：</a:t>
            </a:r>
          </a:p>
        </p:txBody>
      </p:sp>
      <p:sp>
        <p:nvSpPr>
          <p:cNvPr id="16" name="左大括号 15">
            <a:extLst>
              <a:ext uri="{FF2B5EF4-FFF2-40B4-BE49-F238E27FC236}">
                <a16:creationId xmlns:a16="http://schemas.microsoft.com/office/drawing/2014/main" id="{527F6431-7C8A-AB09-AD00-59150524C968}"/>
              </a:ext>
            </a:extLst>
          </p:cNvPr>
          <p:cNvSpPr/>
          <p:nvPr/>
        </p:nvSpPr>
        <p:spPr>
          <a:xfrm>
            <a:off x="5181600" y="9883849"/>
            <a:ext cx="216928" cy="2362200"/>
          </a:xfrm>
          <a:prstGeom prst="leftBrace">
            <a:avLst/>
          </a:prstGeom>
          <a:noFill/>
          <a:ln w="38100" cap="flat">
            <a:solidFill>
              <a:schemeClr val="tx1"/>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9" name="文本框 18">
            <a:extLst>
              <a:ext uri="{FF2B5EF4-FFF2-40B4-BE49-F238E27FC236}">
                <a16:creationId xmlns:a16="http://schemas.microsoft.com/office/drawing/2014/main" id="{2AC2DE1F-4003-7004-C166-C7D8983A5444}"/>
              </a:ext>
            </a:extLst>
          </p:cNvPr>
          <p:cNvSpPr txBox="1"/>
          <p:nvPr/>
        </p:nvSpPr>
        <p:spPr>
          <a:xfrm>
            <a:off x="11129252" y="10540956"/>
            <a:ext cx="3025140" cy="95410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2800" dirty="0"/>
              <a:t>包含合并单元格情况的复杂表：</a:t>
            </a:r>
          </a:p>
        </p:txBody>
      </p:sp>
      <p:pic>
        <p:nvPicPr>
          <p:cNvPr id="21" name="图片 20">
            <a:extLst>
              <a:ext uri="{FF2B5EF4-FFF2-40B4-BE49-F238E27FC236}">
                <a16:creationId xmlns:a16="http://schemas.microsoft.com/office/drawing/2014/main" id="{2CF65B66-3637-2988-D232-ECFB0867478E}"/>
              </a:ext>
            </a:extLst>
          </p:cNvPr>
          <p:cNvPicPr>
            <a:picLocks noChangeAspect="1"/>
          </p:cNvPicPr>
          <p:nvPr/>
        </p:nvPicPr>
        <p:blipFill>
          <a:blip r:embed="rId6"/>
          <a:stretch>
            <a:fillRect/>
          </a:stretch>
        </p:blipFill>
        <p:spPr>
          <a:xfrm>
            <a:off x="14371320" y="9664142"/>
            <a:ext cx="8445786" cy="2735283"/>
          </a:xfrm>
          <a:prstGeom prst="rect">
            <a:avLst/>
          </a:prstGeom>
        </p:spPr>
      </p:pic>
      <p:sp>
        <p:nvSpPr>
          <p:cNvPr id="23" name="文本框 22">
            <a:extLst>
              <a:ext uri="{FF2B5EF4-FFF2-40B4-BE49-F238E27FC236}">
                <a16:creationId xmlns:a16="http://schemas.microsoft.com/office/drawing/2014/main" id="{B548F201-0E3D-CAF6-BDF5-6D3A506E6F24}"/>
              </a:ext>
            </a:extLst>
          </p:cNvPr>
          <p:cNvSpPr txBox="1"/>
          <p:nvPr/>
        </p:nvSpPr>
        <p:spPr>
          <a:xfrm>
            <a:off x="9739067" y="12346048"/>
            <a:ext cx="4753467" cy="74892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ct val="150000"/>
              </a:lnSpc>
              <a:defRPr sz="2800"/>
            </a:lvl1pPr>
          </a:lstStyle>
          <a:p>
            <a:r>
              <a:rPr lang="zh-CN" altLang="en-US" dirty="0"/>
              <a:t>一些</a:t>
            </a:r>
            <a:r>
              <a:rPr lang="zh-CN" altLang="en-US" sz="2800" dirty="0"/>
              <a:t>规整程度较低</a:t>
            </a:r>
            <a:r>
              <a:rPr lang="zh-CN" altLang="en-US" dirty="0"/>
              <a:t>的表格示例</a:t>
            </a:r>
          </a:p>
        </p:txBody>
      </p:sp>
      <p:pic>
        <p:nvPicPr>
          <p:cNvPr id="24" name="图片 23">
            <a:extLst>
              <a:ext uri="{FF2B5EF4-FFF2-40B4-BE49-F238E27FC236}">
                <a16:creationId xmlns:a16="http://schemas.microsoft.com/office/drawing/2014/main" id="{5DED0889-C85E-C3AD-DD97-5BE09EE19555}"/>
              </a:ext>
            </a:extLst>
          </p:cNvPr>
          <p:cNvPicPr>
            <a:picLocks noChangeAspect="1"/>
          </p:cNvPicPr>
          <p:nvPr/>
        </p:nvPicPr>
        <p:blipFill rotWithShape="1">
          <a:blip r:embed="rId7"/>
          <a:srcRect b="39570"/>
          <a:stretch/>
        </p:blipFill>
        <p:spPr>
          <a:xfrm>
            <a:off x="7457876" y="5295013"/>
            <a:ext cx="9104323" cy="2902609"/>
          </a:xfrm>
          <a:prstGeom prst="rect">
            <a:avLst/>
          </a:prstGeom>
        </p:spPr>
      </p:pic>
      <p:sp>
        <p:nvSpPr>
          <p:cNvPr id="25" name="文本框 24">
            <a:extLst>
              <a:ext uri="{FF2B5EF4-FFF2-40B4-BE49-F238E27FC236}">
                <a16:creationId xmlns:a16="http://schemas.microsoft.com/office/drawing/2014/main" id="{5D1B3F41-6722-AA75-812E-8090ABD568AB}"/>
              </a:ext>
            </a:extLst>
          </p:cNvPr>
          <p:cNvSpPr txBox="1"/>
          <p:nvPr/>
        </p:nvSpPr>
        <p:spPr>
          <a:xfrm>
            <a:off x="9830718" y="8197622"/>
            <a:ext cx="4753467" cy="74892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ct val="150000"/>
              </a:lnSpc>
              <a:defRPr sz="2800"/>
            </a:lvl1pPr>
          </a:lstStyle>
          <a:p>
            <a:r>
              <a:rPr lang="zh-CN" altLang="en-US" sz="2800" dirty="0"/>
              <a:t>规整程度较高</a:t>
            </a:r>
            <a:r>
              <a:rPr lang="zh-CN" altLang="en-US" dirty="0"/>
              <a:t>的表格示例</a:t>
            </a:r>
          </a:p>
        </p:txBody>
      </p:sp>
    </p:spTree>
    <p:extLst>
      <p:ext uri="{BB962C8B-B14F-4D97-AF65-F5344CB8AC3E}">
        <p14:creationId xmlns:p14="http://schemas.microsoft.com/office/powerpoint/2010/main" val="4044911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2C8AE2-972D-3D04-0702-1B84B16C5314}"/>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1" dirty="0">
                <a:solidFill>
                  <a:srgbClr val="373737"/>
                </a:solidFill>
              </a:rPr>
              <a:t>赛题挑战</a:t>
            </a:r>
            <a:endParaRPr kumimoji="0" lang="zh-CN" altLang="en-US" sz="6000" b="1" i="0" u="none" strike="noStrike" cap="none" spc="0" normalizeH="0" baseline="0" dirty="0">
              <a:ln>
                <a:noFill/>
              </a:ln>
              <a:solidFill>
                <a:srgbClr val="373737"/>
              </a:solidFill>
              <a:effectLst/>
              <a:uFillTx/>
              <a:latin typeface="+mj-lt"/>
              <a:ea typeface="+mj-ea"/>
              <a:cs typeface="+mj-cs"/>
              <a:sym typeface="Alibaba PuHuiTi 2 55 Regular"/>
            </a:endParaRPr>
          </a:p>
        </p:txBody>
      </p:sp>
      <p:sp>
        <p:nvSpPr>
          <p:cNvPr id="8" name="文本框 7">
            <a:extLst>
              <a:ext uri="{FF2B5EF4-FFF2-40B4-BE49-F238E27FC236}">
                <a16:creationId xmlns:a16="http://schemas.microsoft.com/office/drawing/2014/main" id="{5C0848CF-221B-2717-E964-99C5DBE7B9A7}"/>
              </a:ext>
            </a:extLst>
          </p:cNvPr>
          <p:cNvSpPr txBox="1"/>
          <p:nvPr/>
        </p:nvSpPr>
        <p:spPr>
          <a:xfrm>
            <a:off x="1329004" y="3448188"/>
            <a:ext cx="20475425" cy="84125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50000"/>
              </a:lnSpc>
              <a:spcBef>
                <a:spcPts val="0"/>
              </a:spcBef>
              <a:spcAft>
                <a:spcPts val="0"/>
              </a:spcAft>
              <a:buClrTx/>
              <a:buSzTx/>
              <a:buFontTx/>
              <a:buNone/>
            </a:pPr>
            <a:r>
              <a:rPr lang="en-US" altLang="zh-CN" sz="3200" dirty="0"/>
              <a:t>1</a:t>
            </a:r>
            <a:r>
              <a:rPr lang="zh-CN" altLang="en-US" sz="3200" dirty="0"/>
              <a:t>、测试集</a:t>
            </a:r>
            <a:r>
              <a:rPr lang="zh-CN" altLang="en-US" sz="3200" b="1" dirty="0">
                <a:solidFill>
                  <a:schemeClr val="tx1"/>
                </a:solidFill>
              </a:rPr>
              <a:t>问题种类多样</a:t>
            </a:r>
            <a:r>
              <a:rPr lang="zh-CN" altLang="en-US" sz="3200" dirty="0"/>
              <a:t>，包含计算类、查询类、分析类等，</a:t>
            </a:r>
            <a:r>
              <a:rPr lang="zh-CN" altLang="en-US" sz="3200" b="1" dirty="0">
                <a:solidFill>
                  <a:schemeClr val="tx1"/>
                </a:solidFill>
              </a:rPr>
              <a:t>单个框架难以处理</a:t>
            </a:r>
            <a:endParaRPr lang="en-US" altLang="zh-CN" sz="3200" b="1" dirty="0">
              <a:solidFill>
                <a:schemeClr val="tx1"/>
              </a:solidFill>
            </a:endParaRPr>
          </a:p>
        </p:txBody>
      </p:sp>
      <p:sp>
        <p:nvSpPr>
          <p:cNvPr id="4" name="文本框 3">
            <a:extLst>
              <a:ext uri="{FF2B5EF4-FFF2-40B4-BE49-F238E27FC236}">
                <a16:creationId xmlns:a16="http://schemas.microsoft.com/office/drawing/2014/main" id="{B073A378-8580-7777-0D21-4DCBFBA6C91B}"/>
              </a:ext>
            </a:extLst>
          </p:cNvPr>
          <p:cNvSpPr txBox="1"/>
          <p:nvPr/>
        </p:nvSpPr>
        <p:spPr>
          <a:xfrm>
            <a:off x="1329004" y="4367315"/>
            <a:ext cx="20708036" cy="10874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3200" dirty="0">
                <a:solidFill>
                  <a:srgbClr val="E94D12"/>
                </a:solidFill>
              </a:rPr>
              <a:t>训练统一的</a:t>
            </a:r>
            <a:r>
              <a:rPr lang="zh-CN" altLang="en-US" sz="3200" b="1" dirty="0">
                <a:solidFill>
                  <a:srgbClr val="E94D12"/>
                </a:solidFill>
              </a:rPr>
              <a:t>分类器</a:t>
            </a:r>
            <a:r>
              <a:rPr lang="zh-CN" altLang="en-US" sz="3200" dirty="0">
                <a:solidFill>
                  <a:srgbClr val="E94D12"/>
                </a:solidFill>
              </a:rPr>
              <a:t>，高效准确地完成</a:t>
            </a:r>
            <a:r>
              <a:rPr lang="zh-CN" altLang="en-US" sz="3200" b="1" dirty="0">
                <a:solidFill>
                  <a:srgbClr val="E94D12"/>
                </a:solidFill>
              </a:rPr>
              <a:t>问题分类</a:t>
            </a:r>
            <a:r>
              <a:rPr lang="zh-CN" altLang="en-US" sz="3200" dirty="0">
                <a:solidFill>
                  <a:srgbClr val="E94D12"/>
                </a:solidFill>
              </a:rPr>
              <a:t>、</a:t>
            </a:r>
            <a:r>
              <a:rPr lang="zh-CN" altLang="en-US" sz="3200" b="1" dirty="0">
                <a:solidFill>
                  <a:srgbClr val="E94D12"/>
                </a:solidFill>
              </a:rPr>
              <a:t>信息抽取</a:t>
            </a:r>
            <a:r>
              <a:rPr lang="zh-CN" altLang="en-US" sz="3200" dirty="0">
                <a:solidFill>
                  <a:srgbClr val="E94D12"/>
                </a:solidFill>
              </a:rPr>
              <a:t>和</a:t>
            </a:r>
            <a:r>
              <a:rPr lang="zh-CN" altLang="en-US" sz="3200" b="1" dirty="0">
                <a:solidFill>
                  <a:srgbClr val="E94D12"/>
                </a:solidFill>
              </a:rPr>
              <a:t>回答模板生成</a:t>
            </a:r>
            <a:r>
              <a:rPr lang="zh-CN" altLang="en-US" sz="3200" dirty="0">
                <a:solidFill>
                  <a:srgbClr val="E94D12"/>
                </a:solidFill>
              </a:rPr>
              <a:t>，大幅提高模型的</a:t>
            </a:r>
            <a:r>
              <a:rPr lang="zh-CN" altLang="en-US" sz="3200" b="1" dirty="0">
                <a:solidFill>
                  <a:srgbClr val="E94D12"/>
                </a:solidFill>
              </a:rPr>
              <a:t>泛化性</a:t>
            </a:r>
            <a:r>
              <a:rPr lang="zh-CN" altLang="en-US" sz="3200" dirty="0">
                <a:solidFill>
                  <a:srgbClr val="E94D12"/>
                </a:solidFill>
              </a:rPr>
              <a:t>，简化模型流程、节省了大量人工标注成本</a:t>
            </a:r>
            <a:endParaRPr lang="en-US" altLang="zh-CN" sz="3200" dirty="0">
              <a:solidFill>
                <a:srgbClr val="E94D12"/>
              </a:solidFill>
            </a:endParaRPr>
          </a:p>
        </p:txBody>
      </p:sp>
      <p:sp>
        <p:nvSpPr>
          <p:cNvPr id="5" name="文本框 4">
            <a:extLst>
              <a:ext uri="{FF2B5EF4-FFF2-40B4-BE49-F238E27FC236}">
                <a16:creationId xmlns:a16="http://schemas.microsoft.com/office/drawing/2014/main" id="{700329F9-C62B-0027-D721-A3DA48697FBB}"/>
              </a:ext>
            </a:extLst>
          </p:cNvPr>
          <p:cNvSpPr txBox="1"/>
          <p:nvPr/>
        </p:nvSpPr>
        <p:spPr>
          <a:xfrm>
            <a:off x="1329004" y="6950118"/>
            <a:ext cx="21530996" cy="15799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3200" dirty="0">
                <a:solidFill>
                  <a:srgbClr val="E94D12"/>
                </a:solidFill>
              </a:rPr>
              <a:t>将</a:t>
            </a:r>
            <a:r>
              <a:rPr lang="en-US" altLang="zh-CN" sz="3200" dirty="0">
                <a:solidFill>
                  <a:srgbClr val="E94D12"/>
                </a:solidFill>
              </a:rPr>
              <a:t>pdf</a:t>
            </a:r>
            <a:r>
              <a:rPr lang="zh-CN" altLang="en-US" sz="3200" dirty="0">
                <a:solidFill>
                  <a:srgbClr val="E94D12"/>
                </a:solidFill>
              </a:rPr>
              <a:t>年报转化为</a:t>
            </a:r>
            <a:r>
              <a:rPr lang="en-US" altLang="zh-CN" sz="3200" dirty="0" err="1">
                <a:solidFill>
                  <a:srgbClr val="E94D12"/>
                </a:solidFill>
              </a:rPr>
              <a:t>json</a:t>
            </a:r>
            <a:r>
              <a:rPr lang="zh-CN" altLang="en-US" sz="3200" dirty="0">
                <a:solidFill>
                  <a:srgbClr val="E94D12"/>
                </a:solidFill>
              </a:rPr>
              <a:t>格式的</a:t>
            </a:r>
            <a:r>
              <a:rPr lang="zh-CN" altLang="en-US" sz="3200" b="1" dirty="0">
                <a:solidFill>
                  <a:srgbClr val="E94D12"/>
                </a:solidFill>
              </a:rPr>
              <a:t>结构化数据</a:t>
            </a:r>
            <a:r>
              <a:rPr lang="zh-CN" altLang="en-US" sz="3200" dirty="0">
                <a:solidFill>
                  <a:srgbClr val="E94D12"/>
                </a:solidFill>
              </a:rPr>
              <a:t>，</a:t>
            </a:r>
            <a:r>
              <a:rPr lang="en-US" altLang="zh-CN" sz="3200" dirty="0">
                <a:solidFill>
                  <a:srgbClr val="E94D12"/>
                </a:solidFill>
              </a:rPr>
              <a:t>	</a:t>
            </a:r>
            <a:r>
              <a:rPr lang="zh-CN" altLang="en-US" sz="3200" dirty="0">
                <a:solidFill>
                  <a:srgbClr val="E94D12"/>
                </a:solidFill>
              </a:rPr>
              <a:t>对于不同数据特征，针对性构造了</a:t>
            </a:r>
            <a:r>
              <a:rPr lang="zh-CN" altLang="en-US" sz="3200" b="1" dirty="0">
                <a:solidFill>
                  <a:srgbClr val="E94D12"/>
                </a:solidFill>
              </a:rPr>
              <a:t>规则抽取</a:t>
            </a:r>
            <a:r>
              <a:rPr lang="zh-CN" altLang="en-US" sz="3200" dirty="0">
                <a:solidFill>
                  <a:srgbClr val="E94D12"/>
                </a:solidFill>
              </a:rPr>
              <a:t>、</a:t>
            </a:r>
            <a:r>
              <a:rPr lang="zh-CN" altLang="en-US" sz="3200" b="1" dirty="0">
                <a:solidFill>
                  <a:srgbClr val="E94D12"/>
                </a:solidFill>
              </a:rPr>
              <a:t>模型抽取</a:t>
            </a:r>
            <a:r>
              <a:rPr lang="zh-CN" altLang="en-US" sz="3200" dirty="0">
                <a:solidFill>
                  <a:srgbClr val="E94D12"/>
                </a:solidFill>
              </a:rPr>
              <a:t>、</a:t>
            </a:r>
            <a:r>
              <a:rPr lang="zh-CN" altLang="en-US" sz="3200" b="1" dirty="0">
                <a:solidFill>
                  <a:srgbClr val="E94D12"/>
                </a:solidFill>
              </a:rPr>
              <a:t>文档检索</a:t>
            </a:r>
            <a:r>
              <a:rPr lang="zh-CN" altLang="en-US" sz="3200" dirty="0">
                <a:solidFill>
                  <a:srgbClr val="E94D12"/>
                </a:solidFill>
              </a:rPr>
              <a:t>等多种数据处理策略，减轻不同情况下的数据噪音影响，增强数据的利用效率</a:t>
            </a:r>
            <a:endParaRPr lang="en-US" altLang="zh-CN" sz="3200" dirty="0">
              <a:solidFill>
                <a:srgbClr val="E94D12"/>
              </a:solidFill>
            </a:endParaRPr>
          </a:p>
          <a:p>
            <a:pPr algn="l"/>
            <a:endParaRPr lang="zh-CN" altLang="en-US" sz="3200" dirty="0">
              <a:solidFill>
                <a:srgbClr val="EA4D12"/>
              </a:solidFill>
            </a:endParaRPr>
          </a:p>
        </p:txBody>
      </p:sp>
      <p:sp>
        <p:nvSpPr>
          <p:cNvPr id="7" name="文本框 6">
            <a:extLst>
              <a:ext uri="{FF2B5EF4-FFF2-40B4-BE49-F238E27FC236}">
                <a16:creationId xmlns:a16="http://schemas.microsoft.com/office/drawing/2014/main" id="{F139995E-F2E1-670A-7087-7F6E06229DFC}"/>
              </a:ext>
            </a:extLst>
          </p:cNvPr>
          <p:cNvSpPr txBox="1"/>
          <p:nvPr/>
        </p:nvSpPr>
        <p:spPr>
          <a:xfrm>
            <a:off x="1329004" y="5998324"/>
            <a:ext cx="12192000" cy="84125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ct val="150000"/>
              </a:lnSpc>
              <a:defRPr sz="3200"/>
            </a:lvl1pPr>
          </a:lstStyle>
          <a:p>
            <a:r>
              <a:rPr lang="en-US" altLang="zh-CN" dirty="0"/>
              <a:t>2</a:t>
            </a:r>
            <a:r>
              <a:rPr lang="zh-CN" altLang="en-US" dirty="0"/>
              <a:t>、</a:t>
            </a:r>
            <a:r>
              <a:rPr lang="zh-CN" altLang="en-US" b="1" dirty="0">
                <a:solidFill>
                  <a:schemeClr val="tx1"/>
                </a:solidFill>
              </a:rPr>
              <a:t>数据格式复杂</a:t>
            </a:r>
            <a:r>
              <a:rPr lang="zh-CN" altLang="en-US" dirty="0"/>
              <a:t>，难以直接从</a:t>
            </a:r>
            <a:r>
              <a:rPr lang="en-US" altLang="zh-CN" dirty="0"/>
              <a:t>pdf</a:t>
            </a:r>
            <a:r>
              <a:rPr lang="zh-CN" altLang="en-US" dirty="0"/>
              <a:t>中抽取出</a:t>
            </a:r>
            <a:r>
              <a:rPr lang="zh-CN" altLang="en-US" b="1" dirty="0">
                <a:solidFill>
                  <a:schemeClr val="tx1"/>
                </a:solidFill>
              </a:rPr>
              <a:t>规范化数据</a:t>
            </a:r>
            <a:endParaRPr lang="en-US" altLang="zh-CN" b="1" dirty="0">
              <a:solidFill>
                <a:schemeClr val="tx1"/>
              </a:solidFill>
            </a:endParaRPr>
          </a:p>
        </p:txBody>
      </p:sp>
      <p:sp>
        <p:nvSpPr>
          <p:cNvPr id="10" name="文本框 9">
            <a:extLst>
              <a:ext uri="{FF2B5EF4-FFF2-40B4-BE49-F238E27FC236}">
                <a16:creationId xmlns:a16="http://schemas.microsoft.com/office/drawing/2014/main" id="{E3B436EA-6C8E-BE25-4373-BEE2002E4BEC}"/>
              </a:ext>
            </a:extLst>
          </p:cNvPr>
          <p:cNvSpPr txBox="1"/>
          <p:nvPr/>
        </p:nvSpPr>
        <p:spPr>
          <a:xfrm>
            <a:off x="1329004" y="10865971"/>
            <a:ext cx="12192000" cy="84125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ct val="150000"/>
              </a:lnSpc>
              <a:defRPr sz="3200"/>
            </a:lvl1pPr>
          </a:lstStyle>
          <a:p>
            <a:r>
              <a:rPr lang="en-US" altLang="zh-CN" dirty="0"/>
              <a:t>4</a:t>
            </a:r>
            <a:r>
              <a:rPr lang="zh-CN" altLang="en-US" dirty="0"/>
              <a:t>、大模型</a:t>
            </a:r>
            <a:r>
              <a:rPr lang="zh-CN" altLang="en-US" b="1" dirty="0">
                <a:solidFill>
                  <a:schemeClr val="tx1"/>
                </a:solidFill>
              </a:rPr>
              <a:t>生成不可控</a:t>
            </a:r>
            <a:r>
              <a:rPr lang="zh-CN" altLang="en-US" dirty="0"/>
              <a:t>，难以保证输出结果的规范性</a:t>
            </a:r>
            <a:endParaRPr lang="en-US" altLang="zh-CN" dirty="0"/>
          </a:p>
        </p:txBody>
      </p:sp>
      <p:sp>
        <p:nvSpPr>
          <p:cNvPr id="11" name="文本框 10">
            <a:extLst>
              <a:ext uri="{FF2B5EF4-FFF2-40B4-BE49-F238E27FC236}">
                <a16:creationId xmlns:a16="http://schemas.microsoft.com/office/drawing/2014/main" id="{6B7C6193-DD52-B7CF-5D22-A2633A3C248C}"/>
              </a:ext>
            </a:extLst>
          </p:cNvPr>
          <p:cNvSpPr txBox="1"/>
          <p:nvPr/>
        </p:nvSpPr>
        <p:spPr>
          <a:xfrm>
            <a:off x="1329004" y="11953448"/>
            <a:ext cx="20708036" cy="595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3200">
                <a:solidFill>
                  <a:srgbClr val="EA4D12"/>
                </a:solidFill>
              </a:defRPr>
            </a:lvl1pPr>
          </a:lstStyle>
          <a:p>
            <a:r>
              <a:rPr lang="zh-CN" altLang="en-US" dirty="0">
                <a:solidFill>
                  <a:srgbClr val="E94D12"/>
                </a:solidFill>
              </a:rPr>
              <a:t>通过问题生成问题</a:t>
            </a:r>
            <a:r>
              <a:rPr lang="zh-CN" altLang="en-US" b="1" dirty="0">
                <a:solidFill>
                  <a:srgbClr val="E94D12"/>
                </a:solidFill>
              </a:rPr>
              <a:t>回答模板</a:t>
            </a:r>
            <a:r>
              <a:rPr lang="zh-CN" altLang="en-US" dirty="0">
                <a:solidFill>
                  <a:srgbClr val="E94D12"/>
                </a:solidFill>
              </a:rPr>
              <a:t>，保证模型生成格式的</a:t>
            </a:r>
            <a:r>
              <a:rPr lang="zh-CN" altLang="en-US" b="1" dirty="0">
                <a:solidFill>
                  <a:srgbClr val="E94D12"/>
                </a:solidFill>
              </a:rPr>
              <a:t>规范性和可控性</a:t>
            </a:r>
            <a:endParaRPr lang="zh-CN" altLang="en-US" dirty="0">
              <a:solidFill>
                <a:srgbClr val="E94D12"/>
              </a:solidFill>
            </a:endParaRPr>
          </a:p>
        </p:txBody>
      </p:sp>
      <p:sp>
        <p:nvSpPr>
          <p:cNvPr id="12" name="文本框 11">
            <a:extLst>
              <a:ext uri="{FF2B5EF4-FFF2-40B4-BE49-F238E27FC236}">
                <a16:creationId xmlns:a16="http://schemas.microsoft.com/office/drawing/2014/main" id="{94E23635-39EB-0491-71BF-A263364ACDAB}"/>
              </a:ext>
            </a:extLst>
          </p:cNvPr>
          <p:cNvSpPr txBox="1"/>
          <p:nvPr/>
        </p:nvSpPr>
        <p:spPr>
          <a:xfrm>
            <a:off x="1329004" y="8583498"/>
            <a:ext cx="12192000" cy="84125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ct val="150000"/>
              </a:lnSpc>
              <a:defRPr sz="3200"/>
            </a:lvl1pPr>
          </a:lstStyle>
          <a:p>
            <a:r>
              <a:rPr lang="en-US" altLang="zh-CN" dirty="0"/>
              <a:t>3</a:t>
            </a:r>
            <a:r>
              <a:rPr lang="zh-CN" altLang="en-US" dirty="0"/>
              <a:t>、没有微调数据集，</a:t>
            </a:r>
            <a:r>
              <a:rPr lang="zh-CN" altLang="en-US" sz="3200" b="1" dirty="0">
                <a:solidFill>
                  <a:schemeClr val="tx1"/>
                </a:solidFill>
              </a:rPr>
              <a:t>人工标注数据</a:t>
            </a:r>
            <a:r>
              <a:rPr lang="zh-CN" altLang="en-US" b="1" dirty="0">
                <a:solidFill>
                  <a:schemeClr val="tx1"/>
                </a:solidFill>
              </a:rPr>
              <a:t>成本太高</a:t>
            </a:r>
            <a:endParaRPr lang="en-US" altLang="zh-CN" b="1" dirty="0">
              <a:solidFill>
                <a:schemeClr val="tx1"/>
              </a:solidFill>
            </a:endParaRPr>
          </a:p>
        </p:txBody>
      </p:sp>
      <p:sp>
        <p:nvSpPr>
          <p:cNvPr id="14" name="文本框 13">
            <a:extLst>
              <a:ext uri="{FF2B5EF4-FFF2-40B4-BE49-F238E27FC236}">
                <a16:creationId xmlns:a16="http://schemas.microsoft.com/office/drawing/2014/main" id="{5C8C700B-3175-5802-9A23-07AA59DF0E3B}"/>
              </a:ext>
            </a:extLst>
          </p:cNvPr>
          <p:cNvSpPr txBox="1"/>
          <p:nvPr/>
        </p:nvSpPr>
        <p:spPr>
          <a:xfrm>
            <a:off x="1329004" y="9373458"/>
            <a:ext cx="20708036" cy="84125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lvl="1" algn="l">
              <a:lnSpc>
                <a:spcPct val="150000"/>
              </a:lnSpc>
            </a:pPr>
            <a:r>
              <a:rPr lang="zh-CN" altLang="en-US" sz="3200" dirty="0">
                <a:solidFill>
                  <a:srgbClr val="E94D12"/>
                </a:solidFill>
              </a:rPr>
              <a:t>设计一套</a:t>
            </a:r>
            <a:r>
              <a:rPr lang="zh-CN" altLang="en-US" sz="3200" b="1" dirty="0">
                <a:solidFill>
                  <a:srgbClr val="E94D12"/>
                </a:solidFill>
              </a:rPr>
              <a:t>高质量</a:t>
            </a:r>
            <a:r>
              <a:rPr lang="zh-CN" altLang="en-US" sz="3200" dirty="0">
                <a:solidFill>
                  <a:srgbClr val="E94D12"/>
                </a:solidFill>
              </a:rPr>
              <a:t>、</a:t>
            </a:r>
            <a:r>
              <a:rPr lang="zh-CN" altLang="en-US" sz="3200" b="1" dirty="0">
                <a:solidFill>
                  <a:srgbClr val="E94D12"/>
                </a:solidFill>
              </a:rPr>
              <a:t>低成本</a:t>
            </a:r>
            <a:r>
              <a:rPr lang="zh-CN" altLang="en-US" sz="3200" dirty="0">
                <a:solidFill>
                  <a:srgbClr val="E94D12"/>
                </a:solidFill>
              </a:rPr>
              <a:t>的数据标注框架</a:t>
            </a:r>
            <a:endParaRPr lang="en-US" altLang="zh-CN" sz="3200" dirty="0">
              <a:solidFill>
                <a:srgbClr val="E94D12"/>
              </a:solidFill>
            </a:endParaRPr>
          </a:p>
        </p:txBody>
      </p:sp>
    </p:spTree>
    <p:extLst>
      <p:ext uri="{BB962C8B-B14F-4D97-AF65-F5344CB8AC3E}">
        <p14:creationId xmlns:p14="http://schemas.microsoft.com/office/powerpoint/2010/main" val="25718812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P spid="7" grpId="0"/>
      <p:bldP spid="10" grpId="0"/>
      <p:bldP spid="11" grpId="0"/>
      <p:bldP spid="12"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1233F85-E0EE-094A-4C86-F2D21670467E}"/>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1" dirty="0">
                <a:solidFill>
                  <a:srgbClr val="373737"/>
                </a:solidFill>
              </a:rPr>
              <a:t>汇报大纲</a:t>
            </a:r>
            <a:endParaRPr kumimoji="0" lang="zh-CN" altLang="en-US" sz="6000" b="1" i="0" u="none" strike="noStrike" cap="none" spc="0" normalizeH="0" baseline="0" dirty="0">
              <a:ln>
                <a:noFill/>
              </a:ln>
              <a:solidFill>
                <a:srgbClr val="373737"/>
              </a:solidFill>
              <a:effectLst/>
              <a:uFillTx/>
              <a:latin typeface="+mj-lt"/>
              <a:ea typeface="+mj-ea"/>
              <a:cs typeface="+mj-cs"/>
              <a:sym typeface="Alibaba PuHuiTi 2 55 Regular"/>
            </a:endParaRPr>
          </a:p>
        </p:txBody>
      </p:sp>
      <p:sp>
        <p:nvSpPr>
          <p:cNvPr id="6" name="文本框 5">
            <a:extLst>
              <a:ext uri="{FF2B5EF4-FFF2-40B4-BE49-F238E27FC236}">
                <a16:creationId xmlns:a16="http://schemas.microsoft.com/office/drawing/2014/main" id="{29AC5044-78A4-8556-0A40-BF47CEDF59D5}"/>
              </a:ext>
            </a:extLst>
          </p:cNvPr>
          <p:cNvSpPr txBox="1"/>
          <p:nvPr/>
        </p:nvSpPr>
        <p:spPr>
          <a:xfrm>
            <a:off x="3062036" y="3965647"/>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1" dirty="0">
                <a:solidFill>
                  <a:srgbClr val="373737"/>
                </a:solidFill>
              </a:rPr>
              <a:t>赛题理解</a:t>
            </a:r>
            <a:endParaRPr kumimoji="0" lang="zh-CN" altLang="en-US" sz="6000" b="1" i="0" u="none" strike="noStrike" cap="none" spc="0" normalizeH="0" baseline="0" dirty="0">
              <a:ln>
                <a:noFill/>
              </a:ln>
              <a:solidFill>
                <a:srgbClr val="373737"/>
              </a:solidFill>
              <a:effectLst/>
              <a:uFillTx/>
              <a:latin typeface="+mj-lt"/>
              <a:ea typeface="+mj-ea"/>
              <a:cs typeface="+mj-cs"/>
              <a:sym typeface="Alibaba PuHuiTi 2 55 Regular"/>
            </a:endParaRPr>
          </a:p>
        </p:txBody>
      </p:sp>
      <p:sp>
        <p:nvSpPr>
          <p:cNvPr id="7" name="文本框 6">
            <a:extLst>
              <a:ext uri="{FF2B5EF4-FFF2-40B4-BE49-F238E27FC236}">
                <a16:creationId xmlns:a16="http://schemas.microsoft.com/office/drawing/2014/main" id="{AFCBEBA0-20BE-7D0B-DEB9-D5B8779393C5}"/>
              </a:ext>
            </a:extLst>
          </p:cNvPr>
          <p:cNvSpPr txBox="1"/>
          <p:nvPr/>
        </p:nvSpPr>
        <p:spPr>
          <a:xfrm>
            <a:off x="3062036" y="6164996"/>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6000" b="1">
                <a:solidFill>
                  <a:srgbClr val="373737"/>
                </a:solidFill>
              </a:defRPr>
            </a:lvl1pPr>
          </a:lstStyle>
          <a:p>
            <a:r>
              <a:rPr lang="zh-CN" altLang="en-US" dirty="0">
                <a:solidFill>
                  <a:srgbClr val="EA4D12"/>
                </a:solidFill>
              </a:rPr>
              <a:t>架构总览</a:t>
            </a:r>
          </a:p>
        </p:txBody>
      </p:sp>
      <p:sp>
        <p:nvSpPr>
          <p:cNvPr id="9" name="文本框 8">
            <a:extLst>
              <a:ext uri="{FF2B5EF4-FFF2-40B4-BE49-F238E27FC236}">
                <a16:creationId xmlns:a16="http://schemas.microsoft.com/office/drawing/2014/main" id="{4CF34177-00FE-CA79-3191-C634380F6FA8}"/>
              </a:ext>
            </a:extLst>
          </p:cNvPr>
          <p:cNvSpPr txBox="1"/>
          <p:nvPr/>
        </p:nvSpPr>
        <p:spPr>
          <a:xfrm>
            <a:off x="3062036" y="8364345"/>
            <a:ext cx="12192000"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6000" b="1">
                <a:solidFill>
                  <a:srgbClr val="373737"/>
                </a:solidFill>
              </a:defRPr>
            </a:lvl1pPr>
          </a:lstStyle>
          <a:p>
            <a:r>
              <a:rPr lang="zh-CN" altLang="en-US" dirty="0"/>
              <a:t>具体方法</a:t>
            </a:r>
          </a:p>
        </p:txBody>
      </p:sp>
      <p:sp>
        <p:nvSpPr>
          <p:cNvPr id="10" name="文本框 9">
            <a:extLst>
              <a:ext uri="{FF2B5EF4-FFF2-40B4-BE49-F238E27FC236}">
                <a16:creationId xmlns:a16="http://schemas.microsoft.com/office/drawing/2014/main" id="{6AF0D6FE-DCEA-9F73-D522-10A1E37A2B89}"/>
              </a:ext>
            </a:extLst>
          </p:cNvPr>
          <p:cNvSpPr txBox="1"/>
          <p:nvPr/>
        </p:nvSpPr>
        <p:spPr>
          <a:xfrm>
            <a:off x="3062036" y="10563695"/>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6000" b="1">
                <a:solidFill>
                  <a:srgbClr val="373737"/>
                </a:solidFill>
              </a:defRPr>
            </a:lvl1pPr>
          </a:lstStyle>
          <a:p>
            <a:r>
              <a:rPr lang="zh-CN" altLang="en-US" dirty="0"/>
              <a:t>项目总结</a:t>
            </a:r>
          </a:p>
        </p:txBody>
      </p:sp>
    </p:spTree>
    <p:extLst>
      <p:ext uri="{BB962C8B-B14F-4D97-AF65-F5344CB8AC3E}">
        <p14:creationId xmlns:p14="http://schemas.microsoft.com/office/powerpoint/2010/main" val="21074473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2C8AE2-972D-3D04-0702-1B84B16C5314}"/>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dirty="0">
                <a:ln>
                  <a:noFill/>
                </a:ln>
                <a:solidFill>
                  <a:srgbClr val="373737"/>
                </a:solidFill>
                <a:effectLst/>
                <a:uFillTx/>
                <a:latin typeface="+mj-lt"/>
                <a:ea typeface="+mj-ea"/>
                <a:cs typeface="+mj-cs"/>
                <a:sym typeface="Alibaba PuHuiTi 2 55 Regular"/>
              </a:rPr>
              <a:t>架构</a:t>
            </a:r>
            <a:r>
              <a:rPr lang="zh-CN" altLang="en-US" sz="6000" b="1" dirty="0">
                <a:solidFill>
                  <a:srgbClr val="373737"/>
                </a:solidFill>
              </a:rPr>
              <a:t>总览</a:t>
            </a:r>
            <a:endParaRPr kumimoji="0" lang="zh-CN" altLang="en-US" sz="6000" b="1" i="0" u="none" strike="noStrike" cap="none" spc="0" normalizeH="0" baseline="0" dirty="0">
              <a:ln>
                <a:noFill/>
              </a:ln>
              <a:solidFill>
                <a:srgbClr val="373737"/>
              </a:solidFill>
              <a:effectLst/>
              <a:uFillTx/>
              <a:latin typeface="+mj-lt"/>
              <a:ea typeface="+mj-ea"/>
              <a:cs typeface="+mj-cs"/>
              <a:sym typeface="Alibaba PuHuiTi 2 55 Regular"/>
            </a:endParaRPr>
          </a:p>
        </p:txBody>
      </p:sp>
      <p:sp>
        <p:nvSpPr>
          <p:cNvPr id="37" name="矩形: 圆角 36">
            <a:extLst>
              <a:ext uri="{FF2B5EF4-FFF2-40B4-BE49-F238E27FC236}">
                <a16:creationId xmlns:a16="http://schemas.microsoft.com/office/drawing/2014/main" id="{F7CF8EA0-C444-BF78-5447-84D8CED0EDD2}"/>
              </a:ext>
            </a:extLst>
          </p:cNvPr>
          <p:cNvSpPr/>
          <p:nvPr/>
        </p:nvSpPr>
        <p:spPr>
          <a:xfrm>
            <a:off x="10887042" y="3406232"/>
            <a:ext cx="12229627" cy="9707427"/>
          </a:xfrm>
          <a:custGeom>
            <a:avLst/>
            <a:gdLst>
              <a:gd name="connsiteX0" fmla="*/ 0 w 12229627"/>
              <a:gd name="connsiteY0" fmla="*/ 328111 h 9707427"/>
              <a:gd name="connsiteX1" fmla="*/ 328111 w 12229627"/>
              <a:gd name="connsiteY1" fmla="*/ 0 h 9707427"/>
              <a:gd name="connsiteX2" fmla="*/ 906781 w 12229627"/>
              <a:gd name="connsiteY2" fmla="*/ 0 h 9707427"/>
              <a:gd name="connsiteX3" fmla="*/ 1369717 w 12229627"/>
              <a:gd name="connsiteY3" fmla="*/ 0 h 9707427"/>
              <a:gd name="connsiteX4" fmla="*/ 2064122 w 12229627"/>
              <a:gd name="connsiteY4" fmla="*/ 0 h 9707427"/>
              <a:gd name="connsiteX5" fmla="*/ 2527058 w 12229627"/>
              <a:gd name="connsiteY5" fmla="*/ 0 h 9707427"/>
              <a:gd name="connsiteX6" fmla="*/ 2758526 w 12229627"/>
              <a:gd name="connsiteY6" fmla="*/ 0 h 9707427"/>
              <a:gd name="connsiteX7" fmla="*/ 3452930 w 12229627"/>
              <a:gd name="connsiteY7" fmla="*/ 0 h 9707427"/>
              <a:gd name="connsiteX8" fmla="*/ 4031601 w 12229627"/>
              <a:gd name="connsiteY8" fmla="*/ 0 h 9707427"/>
              <a:gd name="connsiteX9" fmla="*/ 4726005 w 12229627"/>
              <a:gd name="connsiteY9" fmla="*/ 0 h 9707427"/>
              <a:gd name="connsiteX10" fmla="*/ 5304675 w 12229627"/>
              <a:gd name="connsiteY10" fmla="*/ 0 h 9707427"/>
              <a:gd name="connsiteX11" fmla="*/ 5536143 w 12229627"/>
              <a:gd name="connsiteY11" fmla="*/ 0 h 9707427"/>
              <a:gd name="connsiteX12" fmla="*/ 6114814 w 12229627"/>
              <a:gd name="connsiteY12" fmla="*/ 0 h 9707427"/>
              <a:gd name="connsiteX13" fmla="*/ 6924952 w 12229627"/>
              <a:gd name="connsiteY13" fmla="*/ 0 h 9707427"/>
              <a:gd name="connsiteX14" fmla="*/ 7387888 w 12229627"/>
              <a:gd name="connsiteY14" fmla="*/ 0 h 9707427"/>
              <a:gd name="connsiteX15" fmla="*/ 7619356 w 12229627"/>
              <a:gd name="connsiteY15" fmla="*/ 0 h 9707427"/>
              <a:gd name="connsiteX16" fmla="*/ 8313760 w 12229627"/>
              <a:gd name="connsiteY16" fmla="*/ 0 h 9707427"/>
              <a:gd name="connsiteX17" fmla="*/ 9008165 w 12229627"/>
              <a:gd name="connsiteY17" fmla="*/ 0 h 9707427"/>
              <a:gd name="connsiteX18" fmla="*/ 9471101 w 12229627"/>
              <a:gd name="connsiteY18" fmla="*/ 0 h 9707427"/>
              <a:gd name="connsiteX19" fmla="*/ 10165505 w 12229627"/>
              <a:gd name="connsiteY19" fmla="*/ 0 h 9707427"/>
              <a:gd name="connsiteX20" fmla="*/ 10396973 w 12229627"/>
              <a:gd name="connsiteY20" fmla="*/ 0 h 9707427"/>
              <a:gd name="connsiteX21" fmla="*/ 11091378 w 12229627"/>
              <a:gd name="connsiteY21" fmla="*/ 0 h 9707427"/>
              <a:gd name="connsiteX22" fmla="*/ 11901516 w 12229627"/>
              <a:gd name="connsiteY22" fmla="*/ 0 h 9707427"/>
              <a:gd name="connsiteX23" fmla="*/ 12229627 w 12229627"/>
              <a:gd name="connsiteY23" fmla="*/ 328111 h 9707427"/>
              <a:gd name="connsiteX24" fmla="*/ 12229627 w 12229627"/>
              <a:gd name="connsiteY24" fmla="*/ 803299 h 9707427"/>
              <a:gd name="connsiteX25" fmla="*/ 12229627 w 12229627"/>
              <a:gd name="connsiteY25" fmla="*/ 1459512 h 9707427"/>
              <a:gd name="connsiteX26" fmla="*/ 12229627 w 12229627"/>
              <a:gd name="connsiteY26" fmla="*/ 1844188 h 9707427"/>
              <a:gd name="connsiteX27" fmla="*/ 12229627 w 12229627"/>
              <a:gd name="connsiteY27" fmla="*/ 2409888 h 9707427"/>
              <a:gd name="connsiteX28" fmla="*/ 12229627 w 12229627"/>
              <a:gd name="connsiteY28" fmla="*/ 2704052 h 9707427"/>
              <a:gd name="connsiteX29" fmla="*/ 12229627 w 12229627"/>
              <a:gd name="connsiteY29" fmla="*/ 3088729 h 9707427"/>
              <a:gd name="connsiteX30" fmla="*/ 12229627 w 12229627"/>
              <a:gd name="connsiteY30" fmla="*/ 3835453 h 9707427"/>
              <a:gd name="connsiteX31" fmla="*/ 12229627 w 12229627"/>
              <a:gd name="connsiteY31" fmla="*/ 4129617 h 9707427"/>
              <a:gd name="connsiteX32" fmla="*/ 12229627 w 12229627"/>
              <a:gd name="connsiteY32" fmla="*/ 4514293 h 9707427"/>
              <a:gd name="connsiteX33" fmla="*/ 12229627 w 12229627"/>
              <a:gd name="connsiteY33" fmla="*/ 5261018 h 9707427"/>
              <a:gd name="connsiteX34" fmla="*/ 12229627 w 12229627"/>
              <a:gd name="connsiteY34" fmla="*/ 5917230 h 9707427"/>
              <a:gd name="connsiteX35" fmla="*/ 12229627 w 12229627"/>
              <a:gd name="connsiteY35" fmla="*/ 6482930 h 9707427"/>
              <a:gd name="connsiteX36" fmla="*/ 12229627 w 12229627"/>
              <a:gd name="connsiteY36" fmla="*/ 7229655 h 9707427"/>
              <a:gd name="connsiteX37" fmla="*/ 12229627 w 12229627"/>
              <a:gd name="connsiteY37" fmla="*/ 7614331 h 9707427"/>
              <a:gd name="connsiteX38" fmla="*/ 12229627 w 12229627"/>
              <a:gd name="connsiteY38" fmla="*/ 8180031 h 9707427"/>
              <a:gd name="connsiteX39" fmla="*/ 12229627 w 12229627"/>
              <a:gd name="connsiteY39" fmla="*/ 8745732 h 9707427"/>
              <a:gd name="connsiteX40" fmla="*/ 12229627 w 12229627"/>
              <a:gd name="connsiteY40" fmla="*/ 9379316 h 9707427"/>
              <a:gd name="connsiteX41" fmla="*/ 11901516 w 12229627"/>
              <a:gd name="connsiteY41" fmla="*/ 9707427 h 9707427"/>
              <a:gd name="connsiteX42" fmla="*/ 11438580 w 12229627"/>
              <a:gd name="connsiteY42" fmla="*/ 9707427 h 9707427"/>
              <a:gd name="connsiteX43" fmla="*/ 10744176 w 12229627"/>
              <a:gd name="connsiteY43" fmla="*/ 9707427 h 9707427"/>
              <a:gd name="connsiteX44" fmla="*/ 10049771 w 12229627"/>
              <a:gd name="connsiteY44" fmla="*/ 9707427 h 9707427"/>
              <a:gd name="connsiteX45" fmla="*/ 9818303 w 12229627"/>
              <a:gd name="connsiteY45" fmla="*/ 9707427 h 9707427"/>
              <a:gd name="connsiteX46" fmla="*/ 9008165 w 12229627"/>
              <a:gd name="connsiteY46" fmla="*/ 9707427 h 9707427"/>
              <a:gd name="connsiteX47" fmla="*/ 8660963 w 12229627"/>
              <a:gd name="connsiteY47" fmla="*/ 9707427 h 9707427"/>
              <a:gd name="connsiteX48" fmla="*/ 7850824 w 12229627"/>
              <a:gd name="connsiteY48" fmla="*/ 9707427 h 9707427"/>
              <a:gd name="connsiteX49" fmla="*/ 7619356 w 12229627"/>
              <a:gd name="connsiteY49" fmla="*/ 9707427 h 9707427"/>
              <a:gd name="connsiteX50" fmla="*/ 6924952 w 12229627"/>
              <a:gd name="connsiteY50" fmla="*/ 9707427 h 9707427"/>
              <a:gd name="connsiteX51" fmla="*/ 6114814 w 12229627"/>
              <a:gd name="connsiteY51" fmla="*/ 9707427 h 9707427"/>
              <a:gd name="connsiteX52" fmla="*/ 5883345 w 12229627"/>
              <a:gd name="connsiteY52" fmla="*/ 9707427 h 9707427"/>
              <a:gd name="connsiteX53" fmla="*/ 5420409 w 12229627"/>
              <a:gd name="connsiteY53" fmla="*/ 9707427 h 9707427"/>
              <a:gd name="connsiteX54" fmla="*/ 4610271 w 12229627"/>
              <a:gd name="connsiteY54" fmla="*/ 9707427 h 9707427"/>
              <a:gd name="connsiteX55" fmla="*/ 4147335 w 12229627"/>
              <a:gd name="connsiteY55" fmla="*/ 9707427 h 9707427"/>
              <a:gd name="connsiteX56" fmla="*/ 3800132 w 12229627"/>
              <a:gd name="connsiteY56" fmla="*/ 9707427 h 9707427"/>
              <a:gd name="connsiteX57" fmla="*/ 3105728 w 12229627"/>
              <a:gd name="connsiteY57" fmla="*/ 9707427 h 9707427"/>
              <a:gd name="connsiteX58" fmla="*/ 2527058 w 12229627"/>
              <a:gd name="connsiteY58" fmla="*/ 9707427 h 9707427"/>
              <a:gd name="connsiteX59" fmla="*/ 2295590 w 12229627"/>
              <a:gd name="connsiteY59" fmla="*/ 9707427 h 9707427"/>
              <a:gd name="connsiteX60" fmla="*/ 2064122 w 12229627"/>
              <a:gd name="connsiteY60" fmla="*/ 9707427 h 9707427"/>
              <a:gd name="connsiteX61" fmla="*/ 1369717 w 12229627"/>
              <a:gd name="connsiteY61" fmla="*/ 9707427 h 9707427"/>
              <a:gd name="connsiteX62" fmla="*/ 328111 w 12229627"/>
              <a:gd name="connsiteY62" fmla="*/ 9707427 h 9707427"/>
              <a:gd name="connsiteX63" fmla="*/ 0 w 12229627"/>
              <a:gd name="connsiteY63" fmla="*/ 9379316 h 9707427"/>
              <a:gd name="connsiteX64" fmla="*/ 0 w 12229627"/>
              <a:gd name="connsiteY64" fmla="*/ 9085152 h 9707427"/>
              <a:gd name="connsiteX65" fmla="*/ 0 w 12229627"/>
              <a:gd name="connsiteY65" fmla="*/ 8338427 h 9707427"/>
              <a:gd name="connsiteX66" fmla="*/ 0 w 12229627"/>
              <a:gd name="connsiteY66" fmla="*/ 7863239 h 9707427"/>
              <a:gd name="connsiteX67" fmla="*/ 0 w 12229627"/>
              <a:gd name="connsiteY67" fmla="*/ 7569075 h 9707427"/>
              <a:gd name="connsiteX68" fmla="*/ 0 w 12229627"/>
              <a:gd name="connsiteY68" fmla="*/ 6822351 h 9707427"/>
              <a:gd name="connsiteX69" fmla="*/ 0 w 12229627"/>
              <a:gd name="connsiteY69" fmla="*/ 6075626 h 9707427"/>
              <a:gd name="connsiteX70" fmla="*/ 0 w 12229627"/>
              <a:gd name="connsiteY70" fmla="*/ 5509926 h 9707427"/>
              <a:gd name="connsiteX71" fmla="*/ 0 w 12229627"/>
              <a:gd name="connsiteY71" fmla="*/ 5034738 h 9707427"/>
              <a:gd name="connsiteX72" fmla="*/ 0 w 12229627"/>
              <a:gd name="connsiteY72" fmla="*/ 4559549 h 9707427"/>
              <a:gd name="connsiteX73" fmla="*/ 0 w 12229627"/>
              <a:gd name="connsiteY73" fmla="*/ 4265385 h 9707427"/>
              <a:gd name="connsiteX74" fmla="*/ 0 w 12229627"/>
              <a:gd name="connsiteY74" fmla="*/ 3518661 h 9707427"/>
              <a:gd name="connsiteX75" fmla="*/ 0 w 12229627"/>
              <a:gd name="connsiteY75" fmla="*/ 2862448 h 9707427"/>
              <a:gd name="connsiteX76" fmla="*/ 0 w 12229627"/>
              <a:gd name="connsiteY76" fmla="*/ 2206236 h 9707427"/>
              <a:gd name="connsiteX77" fmla="*/ 0 w 12229627"/>
              <a:gd name="connsiteY77" fmla="*/ 1821560 h 9707427"/>
              <a:gd name="connsiteX78" fmla="*/ 0 w 12229627"/>
              <a:gd name="connsiteY78" fmla="*/ 1527396 h 9707427"/>
              <a:gd name="connsiteX79" fmla="*/ 0 w 12229627"/>
              <a:gd name="connsiteY79" fmla="*/ 871183 h 9707427"/>
              <a:gd name="connsiteX80" fmla="*/ 0 w 12229627"/>
              <a:gd name="connsiteY80" fmla="*/ 328111 h 970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2229627" h="9707427" extrusionOk="0">
                <a:moveTo>
                  <a:pt x="0" y="328111"/>
                </a:moveTo>
                <a:cubicBezTo>
                  <a:pt x="15039" y="123758"/>
                  <a:pt x="171859" y="12687"/>
                  <a:pt x="328111" y="0"/>
                </a:cubicBezTo>
                <a:cubicBezTo>
                  <a:pt x="592124" y="-14862"/>
                  <a:pt x="693524" y="5721"/>
                  <a:pt x="906781" y="0"/>
                </a:cubicBezTo>
                <a:cubicBezTo>
                  <a:pt x="1120038" y="-5721"/>
                  <a:pt x="1145412" y="24659"/>
                  <a:pt x="1369717" y="0"/>
                </a:cubicBezTo>
                <a:cubicBezTo>
                  <a:pt x="1594022" y="-24659"/>
                  <a:pt x="1851954" y="51608"/>
                  <a:pt x="2064122" y="0"/>
                </a:cubicBezTo>
                <a:cubicBezTo>
                  <a:pt x="2276291" y="-51608"/>
                  <a:pt x="2379738" y="4631"/>
                  <a:pt x="2527058" y="0"/>
                </a:cubicBezTo>
                <a:cubicBezTo>
                  <a:pt x="2674378" y="-4631"/>
                  <a:pt x="2649991" y="20637"/>
                  <a:pt x="2758526" y="0"/>
                </a:cubicBezTo>
                <a:cubicBezTo>
                  <a:pt x="2867061" y="-20637"/>
                  <a:pt x="3159141" y="60302"/>
                  <a:pt x="3452930" y="0"/>
                </a:cubicBezTo>
                <a:cubicBezTo>
                  <a:pt x="3746719" y="-60302"/>
                  <a:pt x="3872481" y="49705"/>
                  <a:pt x="4031601" y="0"/>
                </a:cubicBezTo>
                <a:cubicBezTo>
                  <a:pt x="4190721" y="-49705"/>
                  <a:pt x="4575608" y="29038"/>
                  <a:pt x="4726005" y="0"/>
                </a:cubicBezTo>
                <a:cubicBezTo>
                  <a:pt x="4876402" y="-29038"/>
                  <a:pt x="5185145" y="67792"/>
                  <a:pt x="5304675" y="0"/>
                </a:cubicBezTo>
                <a:cubicBezTo>
                  <a:pt x="5424205" y="-67792"/>
                  <a:pt x="5435444" y="19498"/>
                  <a:pt x="5536143" y="0"/>
                </a:cubicBezTo>
                <a:cubicBezTo>
                  <a:pt x="5636842" y="-19498"/>
                  <a:pt x="5830369" y="46185"/>
                  <a:pt x="6114814" y="0"/>
                </a:cubicBezTo>
                <a:cubicBezTo>
                  <a:pt x="6399259" y="-46185"/>
                  <a:pt x="6725734" y="44182"/>
                  <a:pt x="6924952" y="0"/>
                </a:cubicBezTo>
                <a:cubicBezTo>
                  <a:pt x="7124170" y="-44182"/>
                  <a:pt x="7206930" y="22822"/>
                  <a:pt x="7387888" y="0"/>
                </a:cubicBezTo>
                <a:cubicBezTo>
                  <a:pt x="7568846" y="-22822"/>
                  <a:pt x="7508910" y="15771"/>
                  <a:pt x="7619356" y="0"/>
                </a:cubicBezTo>
                <a:cubicBezTo>
                  <a:pt x="7729802" y="-15771"/>
                  <a:pt x="8106606" y="68132"/>
                  <a:pt x="8313760" y="0"/>
                </a:cubicBezTo>
                <a:cubicBezTo>
                  <a:pt x="8520914" y="-68132"/>
                  <a:pt x="8700664" y="50220"/>
                  <a:pt x="9008165" y="0"/>
                </a:cubicBezTo>
                <a:cubicBezTo>
                  <a:pt x="9315667" y="-50220"/>
                  <a:pt x="9271281" y="16749"/>
                  <a:pt x="9471101" y="0"/>
                </a:cubicBezTo>
                <a:cubicBezTo>
                  <a:pt x="9670921" y="-16749"/>
                  <a:pt x="9884170" y="60452"/>
                  <a:pt x="10165505" y="0"/>
                </a:cubicBezTo>
                <a:cubicBezTo>
                  <a:pt x="10446840" y="-60452"/>
                  <a:pt x="10300114" y="14828"/>
                  <a:pt x="10396973" y="0"/>
                </a:cubicBezTo>
                <a:cubicBezTo>
                  <a:pt x="10493832" y="-14828"/>
                  <a:pt x="10839145" y="78857"/>
                  <a:pt x="11091378" y="0"/>
                </a:cubicBezTo>
                <a:cubicBezTo>
                  <a:pt x="11343611" y="-78857"/>
                  <a:pt x="11601977" y="23134"/>
                  <a:pt x="11901516" y="0"/>
                </a:cubicBezTo>
                <a:cubicBezTo>
                  <a:pt x="12030634" y="-2875"/>
                  <a:pt x="12221973" y="146061"/>
                  <a:pt x="12229627" y="328111"/>
                </a:cubicBezTo>
                <a:cubicBezTo>
                  <a:pt x="12257356" y="478947"/>
                  <a:pt x="12190207" y="574030"/>
                  <a:pt x="12229627" y="803299"/>
                </a:cubicBezTo>
                <a:cubicBezTo>
                  <a:pt x="12269047" y="1032568"/>
                  <a:pt x="12209828" y="1208043"/>
                  <a:pt x="12229627" y="1459512"/>
                </a:cubicBezTo>
                <a:cubicBezTo>
                  <a:pt x="12249426" y="1710981"/>
                  <a:pt x="12214707" y="1739205"/>
                  <a:pt x="12229627" y="1844188"/>
                </a:cubicBezTo>
                <a:cubicBezTo>
                  <a:pt x="12244547" y="1949171"/>
                  <a:pt x="12212462" y="2181494"/>
                  <a:pt x="12229627" y="2409888"/>
                </a:cubicBezTo>
                <a:cubicBezTo>
                  <a:pt x="12246792" y="2638282"/>
                  <a:pt x="12217138" y="2607530"/>
                  <a:pt x="12229627" y="2704052"/>
                </a:cubicBezTo>
                <a:cubicBezTo>
                  <a:pt x="12242116" y="2800574"/>
                  <a:pt x="12204149" y="2904315"/>
                  <a:pt x="12229627" y="3088729"/>
                </a:cubicBezTo>
                <a:cubicBezTo>
                  <a:pt x="12255105" y="3273143"/>
                  <a:pt x="12180418" y="3546115"/>
                  <a:pt x="12229627" y="3835453"/>
                </a:cubicBezTo>
                <a:cubicBezTo>
                  <a:pt x="12278836" y="4124791"/>
                  <a:pt x="12205880" y="3995038"/>
                  <a:pt x="12229627" y="4129617"/>
                </a:cubicBezTo>
                <a:cubicBezTo>
                  <a:pt x="12253374" y="4264196"/>
                  <a:pt x="12198791" y="4407883"/>
                  <a:pt x="12229627" y="4514293"/>
                </a:cubicBezTo>
                <a:cubicBezTo>
                  <a:pt x="12260463" y="4620703"/>
                  <a:pt x="12150213" y="5041558"/>
                  <a:pt x="12229627" y="5261018"/>
                </a:cubicBezTo>
                <a:cubicBezTo>
                  <a:pt x="12309041" y="5480478"/>
                  <a:pt x="12170323" y="5785832"/>
                  <a:pt x="12229627" y="5917230"/>
                </a:cubicBezTo>
                <a:cubicBezTo>
                  <a:pt x="12288931" y="6048628"/>
                  <a:pt x="12210497" y="6230034"/>
                  <a:pt x="12229627" y="6482930"/>
                </a:cubicBezTo>
                <a:cubicBezTo>
                  <a:pt x="12248757" y="6735826"/>
                  <a:pt x="12192844" y="6971110"/>
                  <a:pt x="12229627" y="7229655"/>
                </a:cubicBezTo>
                <a:cubicBezTo>
                  <a:pt x="12266410" y="7488201"/>
                  <a:pt x="12228779" y="7458427"/>
                  <a:pt x="12229627" y="7614331"/>
                </a:cubicBezTo>
                <a:cubicBezTo>
                  <a:pt x="12230475" y="7770235"/>
                  <a:pt x="12175248" y="8028536"/>
                  <a:pt x="12229627" y="8180031"/>
                </a:cubicBezTo>
                <a:cubicBezTo>
                  <a:pt x="12284006" y="8331526"/>
                  <a:pt x="12207586" y="8595275"/>
                  <a:pt x="12229627" y="8745732"/>
                </a:cubicBezTo>
                <a:cubicBezTo>
                  <a:pt x="12251668" y="8896189"/>
                  <a:pt x="12224345" y="9175819"/>
                  <a:pt x="12229627" y="9379316"/>
                </a:cubicBezTo>
                <a:cubicBezTo>
                  <a:pt x="12212246" y="9548756"/>
                  <a:pt x="12081215" y="9744654"/>
                  <a:pt x="11901516" y="9707427"/>
                </a:cubicBezTo>
                <a:cubicBezTo>
                  <a:pt x="11796107" y="9750397"/>
                  <a:pt x="11656025" y="9697495"/>
                  <a:pt x="11438580" y="9707427"/>
                </a:cubicBezTo>
                <a:cubicBezTo>
                  <a:pt x="11221135" y="9717359"/>
                  <a:pt x="11074095" y="9651498"/>
                  <a:pt x="10744176" y="9707427"/>
                </a:cubicBezTo>
                <a:cubicBezTo>
                  <a:pt x="10414257" y="9763356"/>
                  <a:pt x="10233976" y="9635111"/>
                  <a:pt x="10049771" y="9707427"/>
                </a:cubicBezTo>
                <a:cubicBezTo>
                  <a:pt x="9865567" y="9779743"/>
                  <a:pt x="9877275" y="9688021"/>
                  <a:pt x="9818303" y="9707427"/>
                </a:cubicBezTo>
                <a:cubicBezTo>
                  <a:pt x="9759331" y="9726833"/>
                  <a:pt x="9291354" y="9611374"/>
                  <a:pt x="9008165" y="9707427"/>
                </a:cubicBezTo>
                <a:cubicBezTo>
                  <a:pt x="8724976" y="9803480"/>
                  <a:pt x="8758738" y="9702680"/>
                  <a:pt x="8660963" y="9707427"/>
                </a:cubicBezTo>
                <a:cubicBezTo>
                  <a:pt x="8563188" y="9712174"/>
                  <a:pt x="8072525" y="9704907"/>
                  <a:pt x="7850824" y="9707427"/>
                </a:cubicBezTo>
                <a:cubicBezTo>
                  <a:pt x="7629123" y="9709947"/>
                  <a:pt x="7696262" y="9701556"/>
                  <a:pt x="7619356" y="9707427"/>
                </a:cubicBezTo>
                <a:cubicBezTo>
                  <a:pt x="7542450" y="9713298"/>
                  <a:pt x="7206870" y="9684911"/>
                  <a:pt x="6924952" y="9707427"/>
                </a:cubicBezTo>
                <a:cubicBezTo>
                  <a:pt x="6643034" y="9729943"/>
                  <a:pt x="6515543" y="9667652"/>
                  <a:pt x="6114814" y="9707427"/>
                </a:cubicBezTo>
                <a:cubicBezTo>
                  <a:pt x="5714085" y="9747202"/>
                  <a:pt x="5966149" y="9686162"/>
                  <a:pt x="5883345" y="9707427"/>
                </a:cubicBezTo>
                <a:cubicBezTo>
                  <a:pt x="5800541" y="9728692"/>
                  <a:pt x="5595367" y="9695415"/>
                  <a:pt x="5420409" y="9707427"/>
                </a:cubicBezTo>
                <a:cubicBezTo>
                  <a:pt x="5245451" y="9719439"/>
                  <a:pt x="4898560" y="9703978"/>
                  <a:pt x="4610271" y="9707427"/>
                </a:cubicBezTo>
                <a:cubicBezTo>
                  <a:pt x="4321982" y="9710876"/>
                  <a:pt x="4264211" y="9691869"/>
                  <a:pt x="4147335" y="9707427"/>
                </a:cubicBezTo>
                <a:cubicBezTo>
                  <a:pt x="4030459" y="9722985"/>
                  <a:pt x="3958356" y="9702991"/>
                  <a:pt x="3800132" y="9707427"/>
                </a:cubicBezTo>
                <a:cubicBezTo>
                  <a:pt x="3641908" y="9711863"/>
                  <a:pt x="3345265" y="9629006"/>
                  <a:pt x="3105728" y="9707427"/>
                </a:cubicBezTo>
                <a:cubicBezTo>
                  <a:pt x="2866191" y="9785848"/>
                  <a:pt x="2663519" y="9691777"/>
                  <a:pt x="2527058" y="9707427"/>
                </a:cubicBezTo>
                <a:cubicBezTo>
                  <a:pt x="2390597" y="9723077"/>
                  <a:pt x="2404114" y="9702599"/>
                  <a:pt x="2295590" y="9707427"/>
                </a:cubicBezTo>
                <a:cubicBezTo>
                  <a:pt x="2187066" y="9712255"/>
                  <a:pt x="2116305" y="9706818"/>
                  <a:pt x="2064122" y="9707427"/>
                </a:cubicBezTo>
                <a:cubicBezTo>
                  <a:pt x="2011939" y="9708036"/>
                  <a:pt x="1620489" y="9690472"/>
                  <a:pt x="1369717" y="9707427"/>
                </a:cubicBezTo>
                <a:cubicBezTo>
                  <a:pt x="1118945" y="9724382"/>
                  <a:pt x="636621" y="9608800"/>
                  <a:pt x="328111" y="9707427"/>
                </a:cubicBezTo>
                <a:cubicBezTo>
                  <a:pt x="157584" y="9725552"/>
                  <a:pt x="-9884" y="9546403"/>
                  <a:pt x="0" y="9379316"/>
                </a:cubicBezTo>
                <a:cubicBezTo>
                  <a:pt x="-13209" y="9241285"/>
                  <a:pt x="11390" y="9175186"/>
                  <a:pt x="0" y="9085152"/>
                </a:cubicBezTo>
                <a:cubicBezTo>
                  <a:pt x="-11390" y="8995118"/>
                  <a:pt x="69633" y="8551786"/>
                  <a:pt x="0" y="8338427"/>
                </a:cubicBezTo>
                <a:cubicBezTo>
                  <a:pt x="-69633" y="8125069"/>
                  <a:pt x="30161" y="8006097"/>
                  <a:pt x="0" y="7863239"/>
                </a:cubicBezTo>
                <a:cubicBezTo>
                  <a:pt x="-30161" y="7720381"/>
                  <a:pt x="31923" y="7684248"/>
                  <a:pt x="0" y="7569075"/>
                </a:cubicBezTo>
                <a:cubicBezTo>
                  <a:pt x="-31923" y="7453902"/>
                  <a:pt x="50427" y="7144918"/>
                  <a:pt x="0" y="6822351"/>
                </a:cubicBezTo>
                <a:cubicBezTo>
                  <a:pt x="-50427" y="6499784"/>
                  <a:pt x="21115" y="6447857"/>
                  <a:pt x="0" y="6075626"/>
                </a:cubicBezTo>
                <a:cubicBezTo>
                  <a:pt x="-21115" y="5703396"/>
                  <a:pt x="21361" y="5681321"/>
                  <a:pt x="0" y="5509926"/>
                </a:cubicBezTo>
                <a:cubicBezTo>
                  <a:pt x="-21361" y="5338531"/>
                  <a:pt x="43979" y="5141414"/>
                  <a:pt x="0" y="5034738"/>
                </a:cubicBezTo>
                <a:cubicBezTo>
                  <a:pt x="-43979" y="4928062"/>
                  <a:pt x="31673" y="4659030"/>
                  <a:pt x="0" y="4559549"/>
                </a:cubicBezTo>
                <a:cubicBezTo>
                  <a:pt x="-31673" y="4460068"/>
                  <a:pt x="11225" y="4326171"/>
                  <a:pt x="0" y="4265385"/>
                </a:cubicBezTo>
                <a:cubicBezTo>
                  <a:pt x="-11225" y="4204599"/>
                  <a:pt x="48844" y="3842454"/>
                  <a:pt x="0" y="3518661"/>
                </a:cubicBezTo>
                <a:cubicBezTo>
                  <a:pt x="-48844" y="3194868"/>
                  <a:pt x="65592" y="3054240"/>
                  <a:pt x="0" y="2862448"/>
                </a:cubicBezTo>
                <a:cubicBezTo>
                  <a:pt x="-65592" y="2670656"/>
                  <a:pt x="73550" y="2452122"/>
                  <a:pt x="0" y="2206236"/>
                </a:cubicBezTo>
                <a:cubicBezTo>
                  <a:pt x="-73550" y="1960350"/>
                  <a:pt x="1076" y="1969446"/>
                  <a:pt x="0" y="1821560"/>
                </a:cubicBezTo>
                <a:cubicBezTo>
                  <a:pt x="-1076" y="1673674"/>
                  <a:pt x="24398" y="1648904"/>
                  <a:pt x="0" y="1527396"/>
                </a:cubicBezTo>
                <a:cubicBezTo>
                  <a:pt x="-24398" y="1405888"/>
                  <a:pt x="17598" y="1079984"/>
                  <a:pt x="0" y="871183"/>
                </a:cubicBezTo>
                <a:cubicBezTo>
                  <a:pt x="-17598" y="662382"/>
                  <a:pt x="5268" y="554328"/>
                  <a:pt x="0" y="328111"/>
                </a:cubicBezTo>
                <a:close/>
              </a:path>
            </a:pathLst>
          </a:custGeom>
          <a:noFill/>
          <a:ln w="57150" cap="flat">
            <a:solidFill>
              <a:schemeClr val="bg2">
                <a:lumMod val="50000"/>
              </a:schemeClr>
            </a:solidFill>
            <a:prstDash val="dash"/>
            <a:round/>
            <a:extLst>
              <a:ext uri="{C807C97D-BFC1-408E-A445-0C87EB9F89A2}">
                <ask:lineSketchStyleProps xmlns:ask="http://schemas.microsoft.com/office/drawing/2018/sketchyshapes" sd="3538918157">
                  <a:prstGeom prst="roundRect">
                    <a:avLst>
                      <a:gd name="adj" fmla="val 3380"/>
                    </a:avLst>
                  </a:prstGeom>
                  <ask:type>
                    <ask:lineSketchScribble/>
                  </ask:type>
                </ask:lineSketchStyleProps>
              </a:ext>
            </a:extLst>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38" name="文本框 37">
            <a:extLst>
              <a:ext uri="{FF2B5EF4-FFF2-40B4-BE49-F238E27FC236}">
                <a16:creationId xmlns:a16="http://schemas.microsoft.com/office/drawing/2014/main" id="{00869F97-797B-C05D-A77E-A2598A7B544F}"/>
              </a:ext>
            </a:extLst>
          </p:cNvPr>
          <p:cNvSpPr txBox="1"/>
          <p:nvPr/>
        </p:nvSpPr>
        <p:spPr>
          <a:xfrm>
            <a:off x="11245136" y="3667189"/>
            <a:ext cx="1993500" cy="4719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400" b="1" dirty="0"/>
              <a:t>答案生成模块</a:t>
            </a:r>
            <a:endParaRPr kumimoji="0" lang="zh-CN" altLang="en-US" sz="2400" b="1" i="0" u="none" strike="noStrike" cap="none" spc="0" normalizeH="0" baseline="0" dirty="0">
              <a:ln>
                <a:noFill/>
              </a:ln>
              <a:solidFill>
                <a:srgbClr val="000000"/>
              </a:solidFill>
              <a:effectLst/>
              <a:uFillTx/>
              <a:latin typeface="+mj-lt"/>
              <a:ea typeface="+mj-ea"/>
              <a:cs typeface="+mj-cs"/>
              <a:sym typeface="Alibaba PuHuiTi 2 55 Regular"/>
            </a:endParaRPr>
          </a:p>
        </p:txBody>
      </p:sp>
      <p:sp>
        <p:nvSpPr>
          <p:cNvPr id="39" name="矩形: 圆角 38">
            <a:extLst>
              <a:ext uri="{FF2B5EF4-FFF2-40B4-BE49-F238E27FC236}">
                <a16:creationId xmlns:a16="http://schemas.microsoft.com/office/drawing/2014/main" id="{9D75CBDE-E245-1D51-5B2A-BEC6BD6517C8}"/>
              </a:ext>
            </a:extLst>
          </p:cNvPr>
          <p:cNvSpPr/>
          <p:nvPr/>
        </p:nvSpPr>
        <p:spPr>
          <a:xfrm>
            <a:off x="12595269" y="5839399"/>
            <a:ext cx="3254331" cy="888901"/>
          </a:xfrm>
          <a:prstGeom prst="roundRect">
            <a:avLst>
              <a:gd name="adj" fmla="val 3380"/>
            </a:avLst>
          </a:prstGeom>
          <a:solidFill>
            <a:srgbClr val="EDF4FF"/>
          </a:solidFill>
          <a:ln w="38100" cap="flat">
            <a:solidFill>
              <a:schemeClr val="bg2">
                <a:lumMod val="50000"/>
              </a:schemeClr>
            </a:solidFill>
            <a:prstDash val="solid"/>
            <a:round/>
            <a:extLst>
              <a:ext uri="{C807C97D-BFC1-408E-A445-0C87EB9F89A2}">
                <ask:lineSketchStyleProps xmlns:ask="http://schemas.microsoft.com/office/drawing/2018/sketchyshapes" sd="3538918157">
                  <a:custGeom>
                    <a:avLst/>
                    <a:gdLst>
                      <a:gd name="connsiteX0" fmla="*/ 0 w 8407400"/>
                      <a:gd name="connsiteY0" fmla="*/ 218558 h 6466215"/>
                      <a:gd name="connsiteX1" fmla="*/ 218558 w 8407400"/>
                      <a:gd name="connsiteY1" fmla="*/ 0 h 6466215"/>
                      <a:gd name="connsiteX2" fmla="*/ 787864 w 8407400"/>
                      <a:gd name="connsiteY2" fmla="*/ 0 h 6466215"/>
                      <a:gd name="connsiteX3" fmla="*/ 1277467 w 8407400"/>
                      <a:gd name="connsiteY3" fmla="*/ 0 h 6466215"/>
                      <a:gd name="connsiteX4" fmla="*/ 1926476 w 8407400"/>
                      <a:gd name="connsiteY4" fmla="*/ 0 h 6466215"/>
                      <a:gd name="connsiteX5" fmla="*/ 2416079 w 8407400"/>
                      <a:gd name="connsiteY5" fmla="*/ 0 h 6466215"/>
                      <a:gd name="connsiteX6" fmla="*/ 2746277 w 8407400"/>
                      <a:gd name="connsiteY6" fmla="*/ 0 h 6466215"/>
                      <a:gd name="connsiteX7" fmla="*/ 3395285 w 8407400"/>
                      <a:gd name="connsiteY7" fmla="*/ 0 h 6466215"/>
                      <a:gd name="connsiteX8" fmla="*/ 3964591 w 8407400"/>
                      <a:gd name="connsiteY8" fmla="*/ 0 h 6466215"/>
                      <a:gd name="connsiteX9" fmla="*/ 4613600 w 8407400"/>
                      <a:gd name="connsiteY9" fmla="*/ 0 h 6466215"/>
                      <a:gd name="connsiteX10" fmla="*/ 5182906 w 8407400"/>
                      <a:gd name="connsiteY10" fmla="*/ 0 h 6466215"/>
                      <a:gd name="connsiteX11" fmla="*/ 5513104 w 8407400"/>
                      <a:gd name="connsiteY11" fmla="*/ 0 h 6466215"/>
                      <a:gd name="connsiteX12" fmla="*/ 6082410 w 8407400"/>
                      <a:gd name="connsiteY12" fmla="*/ 0 h 6466215"/>
                      <a:gd name="connsiteX13" fmla="*/ 6811121 w 8407400"/>
                      <a:gd name="connsiteY13" fmla="*/ 0 h 6466215"/>
                      <a:gd name="connsiteX14" fmla="*/ 7300725 w 8407400"/>
                      <a:gd name="connsiteY14" fmla="*/ 0 h 6466215"/>
                      <a:gd name="connsiteX15" fmla="*/ 7630922 w 8407400"/>
                      <a:gd name="connsiteY15" fmla="*/ 0 h 6466215"/>
                      <a:gd name="connsiteX16" fmla="*/ 8188842 w 8407400"/>
                      <a:gd name="connsiteY16" fmla="*/ 0 h 6466215"/>
                      <a:gd name="connsiteX17" fmla="*/ 8407400 w 8407400"/>
                      <a:gd name="connsiteY17" fmla="*/ 218558 h 6466215"/>
                      <a:gd name="connsiteX18" fmla="*/ 8407400 w 8407400"/>
                      <a:gd name="connsiteY18" fmla="*/ 706367 h 6466215"/>
                      <a:gd name="connsiteX19" fmla="*/ 8407400 w 8407400"/>
                      <a:gd name="connsiteY19" fmla="*/ 1073594 h 6466215"/>
                      <a:gd name="connsiteX20" fmla="*/ 8407400 w 8407400"/>
                      <a:gd name="connsiteY20" fmla="*/ 1681985 h 6466215"/>
                      <a:gd name="connsiteX21" fmla="*/ 8407400 w 8407400"/>
                      <a:gd name="connsiteY21" fmla="*/ 2290376 h 6466215"/>
                      <a:gd name="connsiteX22" fmla="*/ 8407400 w 8407400"/>
                      <a:gd name="connsiteY22" fmla="*/ 2778185 h 6466215"/>
                      <a:gd name="connsiteX23" fmla="*/ 8407400 w 8407400"/>
                      <a:gd name="connsiteY23" fmla="*/ 3386575 h 6466215"/>
                      <a:gd name="connsiteX24" fmla="*/ 8407400 w 8407400"/>
                      <a:gd name="connsiteY24" fmla="*/ 3934675 h 6466215"/>
                      <a:gd name="connsiteX25" fmla="*/ 8407400 w 8407400"/>
                      <a:gd name="connsiteY25" fmla="*/ 4543066 h 6466215"/>
                      <a:gd name="connsiteX26" fmla="*/ 8407400 w 8407400"/>
                      <a:gd name="connsiteY26" fmla="*/ 4970584 h 6466215"/>
                      <a:gd name="connsiteX27" fmla="*/ 8407400 w 8407400"/>
                      <a:gd name="connsiteY27" fmla="*/ 5518684 h 6466215"/>
                      <a:gd name="connsiteX28" fmla="*/ 8407400 w 8407400"/>
                      <a:gd name="connsiteY28" fmla="*/ 6247657 h 6466215"/>
                      <a:gd name="connsiteX29" fmla="*/ 8188842 w 8407400"/>
                      <a:gd name="connsiteY29" fmla="*/ 6466215 h 6466215"/>
                      <a:gd name="connsiteX30" fmla="*/ 7460130 w 8407400"/>
                      <a:gd name="connsiteY30" fmla="*/ 6466215 h 6466215"/>
                      <a:gd name="connsiteX31" fmla="*/ 7050230 w 8407400"/>
                      <a:gd name="connsiteY31" fmla="*/ 6466215 h 6466215"/>
                      <a:gd name="connsiteX32" fmla="*/ 6321518 w 8407400"/>
                      <a:gd name="connsiteY32" fmla="*/ 6466215 h 6466215"/>
                      <a:gd name="connsiteX33" fmla="*/ 5672509 w 8407400"/>
                      <a:gd name="connsiteY33" fmla="*/ 6466215 h 6466215"/>
                      <a:gd name="connsiteX34" fmla="*/ 5103203 w 8407400"/>
                      <a:gd name="connsiteY34" fmla="*/ 6466215 h 6466215"/>
                      <a:gd name="connsiteX35" fmla="*/ 4374492 w 8407400"/>
                      <a:gd name="connsiteY35" fmla="*/ 6466215 h 6466215"/>
                      <a:gd name="connsiteX36" fmla="*/ 3964591 w 8407400"/>
                      <a:gd name="connsiteY36" fmla="*/ 6466215 h 6466215"/>
                      <a:gd name="connsiteX37" fmla="*/ 3395285 w 8407400"/>
                      <a:gd name="connsiteY37" fmla="*/ 6466215 h 6466215"/>
                      <a:gd name="connsiteX38" fmla="*/ 2825979 w 8407400"/>
                      <a:gd name="connsiteY38" fmla="*/ 6466215 h 6466215"/>
                      <a:gd name="connsiteX39" fmla="*/ 2416079 w 8407400"/>
                      <a:gd name="connsiteY39" fmla="*/ 6466215 h 6466215"/>
                      <a:gd name="connsiteX40" fmla="*/ 2006179 w 8407400"/>
                      <a:gd name="connsiteY40" fmla="*/ 6466215 h 6466215"/>
                      <a:gd name="connsiteX41" fmla="*/ 1357170 w 8407400"/>
                      <a:gd name="connsiteY41" fmla="*/ 6466215 h 6466215"/>
                      <a:gd name="connsiteX42" fmla="*/ 708161 w 8407400"/>
                      <a:gd name="connsiteY42" fmla="*/ 6466215 h 6466215"/>
                      <a:gd name="connsiteX43" fmla="*/ 218558 w 8407400"/>
                      <a:gd name="connsiteY43" fmla="*/ 6466215 h 6466215"/>
                      <a:gd name="connsiteX44" fmla="*/ 0 w 8407400"/>
                      <a:gd name="connsiteY44" fmla="*/ 6247657 h 6466215"/>
                      <a:gd name="connsiteX45" fmla="*/ 0 w 8407400"/>
                      <a:gd name="connsiteY45" fmla="*/ 5820139 h 6466215"/>
                      <a:gd name="connsiteX46" fmla="*/ 0 w 8407400"/>
                      <a:gd name="connsiteY46" fmla="*/ 5392621 h 6466215"/>
                      <a:gd name="connsiteX47" fmla="*/ 0 w 8407400"/>
                      <a:gd name="connsiteY47" fmla="*/ 4723939 h 6466215"/>
                      <a:gd name="connsiteX48" fmla="*/ 0 w 8407400"/>
                      <a:gd name="connsiteY48" fmla="*/ 4356712 h 6466215"/>
                      <a:gd name="connsiteX49" fmla="*/ 0 w 8407400"/>
                      <a:gd name="connsiteY49" fmla="*/ 3748321 h 6466215"/>
                      <a:gd name="connsiteX50" fmla="*/ 0 w 8407400"/>
                      <a:gd name="connsiteY50" fmla="*/ 3079640 h 6466215"/>
                      <a:gd name="connsiteX51" fmla="*/ 0 w 8407400"/>
                      <a:gd name="connsiteY51" fmla="*/ 2712413 h 6466215"/>
                      <a:gd name="connsiteX52" fmla="*/ 0 w 8407400"/>
                      <a:gd name="connsiteY52" fmla="*/ 2224604 h 6466215"/>
                      <a:gd name="connsiteX53" fmla="*/ 0 w 8407400"/>
                      <a:gd name="connsiteY53" fmla="*/ 1555922 h 6466215"/>
                      <a:gd name="connsiteX54" fmla="*/ 0 w 8407400"/>
                      <a:gd name="connsiteY54" fmla="*/ 1068113 h 6466215"/>
                      <a:gd name="connsiteX55" fmla="*/ 0 w 8407400"/>
                      <a:gd name="connsiteY55" fmla="*/ 218558 h 646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407400" h="6466215" extrusionOk="0">
                        <a:moveTo>
                          <a:pt x="0" y="218558"/>
                        </a:moveTo>
                        <a:cubicBezTo>
                          <a:pt x="14398" y="75697"/>
                          <a:pt x="128278" y="15466"/>
                          <a:pt x="218558" y="0"/>
                        </a:cubicBezTo>
                        <a:cubicBezTo>
                          <a:pt x="463373" y="-56263"/>
                          <a:pt x="570752" y="64219"/>
                          <a:pt x="787864" y="0"/>
                        </a:cubicBezTo>
                        <a:cubicBezTo>
                          <a:pt x="1004976" y="-64219"/>
                          <a:pt x="1104486" y="37590"/>
                          <a:pt x="1277467" y="0"/>
                        </a:cubicBezTo>
                        <a:cubicBezTo>
                          <a:pt x="1450448" y="-37590"/>
                          <a:pt x="1789477" y="28745"/>
                          <a:pt x="1926476" y="0"/>
                        </a:cubicBezTo>
                        <a:cubicBezTo>
                          <a:pt x="2063475" y="-28745"/>
                          <a:pt x="2235321" y="43417"/>
                          <a:pt x="2416079" y="0"/>
                        </a:cubicBezTo>
                        <a:cubicBezTo>
                          <a:pt x="2596837" y="-43417"/>
                          <a:pt x="2631869" y="13022"/>
                          <a:pt x="2746277" y="0"/>
                        </a:cubicBezTo>
                        <a:cubicBezTo>
                          <a:pt x="2860685" y="-13022"/>
                          <a:pt x="3262275" y="66566"/>
                          <a:pt x="3395285" y="0"/>
                        </a:cubicBezTo>
                        <a:cubicBezTo>
                          <a:pt x="3528295" y="-66566"/>
                          <a:pt x="3699380" y="61556"/>
                          <a:pt x="3964591" y="0"/>
                        </a:cubicBezTo>
                        <a:cubicBezTo>
                          <a:pt x="4229802" y="-61556"/>
                          <a:pt x="4308831" y="63062"/>
                          <a:pt x="4613600" y="0"/>
                        </a:cubicBezTo>
                        <a:cubicBezTo>
                          <a:pt x="4918369" y="-63062"/>
                          <a:pt x="5037080" y="14932"/>
                          <a:pt x="5182906" y="0"/>
                        </a:cubicBezTo>
                        <a:cubicBezTo>
                          <a:pt x="5328732" y="-14932"/>
                          <a:pt x="5364852" y="3631"/>
                          <a:pt x="5513104" y="0"/>
                        </a:cubicBezTo>
                        <a:cubicBezTo>
                          <a:pt x="5661356" y="-3631"/>
                          <a:pt x="5825465" y="40365"/>
                          <a:pt x="6082410" y="0"/>
                        </a:cubicBezTo>
                        <a:cubicBezTo>
                          <a:pt x="6339355" y="-40365"/>
                          <a:pt x="6542504" y="29907"/>
                          <a:pt x="6811121" y="0"/>
                        </a:cubicBezTo>
                        <a:cubicBezTo>
                          <a:pt x="7079738" y="-29907"/>
                          <a:pt x="7103328" y="21622"/>
                          <a:pt x="7300725" y="0"/>
                        </a:cubicBezTo>
                        <a:cubicBezTo>
                          <a:pt x="7498122" y="-21622"/>
                          <a:pt x="7488030" y="4339"/>
                          <a:pt x="7630922" y="0"/>
                        </a:cubicBezTo>
                        <a:cubicBezTo>
                          <a:pt x="7773814" y="-4339"/>
                          <a:pt x="7949229" y="21362"/>
                          <a:pt x="8188842" y="0"/>
                        </a:cubicBezTo>
                        <a:cubicBezTo>
                          <a:pt x="8322684" y="-6554"/>
                          <a:pt x="8374078" y="90740"/>
                          <a:pt x="8407400" y="218558"/>
                        </a:cubicBezTo>
                        <a:cubicBezTo>
                          <a:pt x="8413734" y="404010"/>
                          <a:pt x="8404310" y="590180"/>
                          <a:pt x="8407400" y="706367"/>
                        </a:cubicBezTo>
                        <a:cubicBezTo>
                          <a:pt x="8410490" y="822554"/>
                          <a:pt x="8392155" y="932146"/>
                          <a:pt x="8407400" y="1073594"/>
                        </a:cubicBezTo>
                        <a:cubicBezTo>
                          <a:pt x="8422645" y="1215042"/>
                          <a:pt x="8362967" y="1388511"/>
                          <a:pt x="8407400" y="1681985"/>
                        </a:cubicBezTo>
                        <a:cubicBezTo>
                          <a:pt x="8451833" y="1975459"/>
                          <a:pt x="8376021" y="2019228"/>
                          <a:pt x="8407400" y="2290376"/>
                        </a:cubicBezTo>
                        <a:cubicBezTo>
                          <a:pt x="8438779" y="2561524"/>
                          <a:pt x="8371193" y="2638035"/>
                          <a:pt x="8407400" y="2778185"/>
                        </a:cubicBezTo>
                        <a:cubicBezTo>
                          <a:pt x="8443607" y="2918335"/>
                          <a:pt x="8370410" y="3113952"/>
                          <a:pt x="8407400" y="3386575"/>
                        </a:cubicBezTo>
                        <a:cubicBezTo>
                          <a:pt x="8444390" y="3659198"/>
                          <a:pt x="8375530" y="3733007"/>
                          <a:pt x="8407400" y="3934675"/>
                        </a:cubicBezTo>
                        <a:cubicBezTo>
                          <a:pt x="8439270" y="4136343"/>
                          <a:pt x="8345984" y="4315259"/>
                          <a:pt x="8407400" y="4543066"/>
                        </a:cubicBezTo>
                        <a:cubicBezTo>
                          <a:pt x="8468816" y="4770873"/>
                          <a:pt x="8377182" y="4868091"/>
                          <a:pt x="8407400" y="4970584"/>
                        </a:cubicBezTo>
                        <a:cubicBezTo>
                          <a:pt x="8437618" y="5073077"/>
                          <a:pt x="8369535" y="5347783"/>
                          <a:pt x="8407400" y="5518684"/>
                        </a:cubicBezTo>
                        <a:cubicBezTo>
                          <a:pt x="8445265" y="5689585"/>
                          <a:pt x="8398751" y="6086908"/>
                          <a:pt x="8407400" y="6247657"/>
                        </a:cubicBezTo>
                        <a:cubicBezTo>
                          <a:pt x="8412679" y="6391323"/>
                          <a:pt x="8308680" y="6499026"/>
                          <a:pt x="8188842" y="6466215"/>
                        </a:cubicBezTo>
                        <a:cubicBezTo>
                          <a:pt x="8022054" y="6498799"/>
                          <a:pt x="7606986" y="6416992"/>
                          <a:pt x="7460130" y="6466215"/>
                        </a:cubicBezTo>
                        <a:cubicBezTo>
                          <a:pt x="7313274" y="6515438"/>
                          <a:pt x="7202368" y="6438730"/>
                          <a:pt x="7050230" y="6466215"/>
                        </a:cubicBezTo>
                        <a:cubicBezTo>
                          <a:pt x="6898092" y="6493700"/>
                          <a:pt x="6635499" y="6447090"/>
                          <a:pt x="6321518" y="6466215"/>
                        </a:cubicBezTo>
                        <a:cubicBezTo>
                          <a:pt x="6007537" y="6485340"/>
                          <a:pt x="5996001" y="6390298"/>
                          <a:pt x="5672509" y="6466215"/>
                        </a:cubicBezTo>
                        <a:cubicBezTo>
                          <a:pt x="5349017" y="6542132"/>
                          <a:pt x="5232007" y="6434672"/>
                          <a:pt x="5103203" y="6466215"/>
                        </a:cubicBezTo>
                        <a:cubicBezTo>
                          <a:pt x="4974399" y="6497758"/>
                          <a:pt x="4596793" y="6391710"/>
                          <a:pt x="4374492" y="6466215"/>
                        </a:cubicBezTo>
                        <a:cubicBezTo>
                          <a:pt x="4152191" y="6540720"/>
                          <a:pt x="4163573" y="6445695"/>
                          <a:pt x="3964591" y="6466215"/>
                        </a:cubicBezTo>
                        <a:cubicBezTo>
                          <a:pt x="3765609" y="6486735"/>
                          <a:pt x="3545677" y="6437416"/>
                          <a:pt x="3395285" y="6466215"/>
                        </a:cubicBezTo>
                        <a:cubicBezTo>
                          <a:pt x="3244893" y="6495014"/>
                          <a:pt x="3032924" y="6447830"/>
                          <a:pt x="2825979" y="6466215"/>
                        </a:cubicBezTo>
                        <a:cubicBezTo>
                          <a:pt x="2619034" y="6484600"/>
                          <a:pt x="2553493" y="6458696"/>
                          <a:pt x="2416079" y="6466215"/>
                        </a:cubicBezTo>
                        <a:cubicBezTo>
                          <a:pt x="2278665" y="6473734"/>
                          <a:pt x="2166241" y="6418028"/>
                          <a:pt x="2006179" y="6466215"/>
                        </a:cubicBezTo>
                        <a:cubicBezTo>
                          <a:pt x="1846117" y="6514402"/>
                          <a:pt x="1675639" y="6431641"/>
                          <a:pt x="1357170" y="6466215"/>
                        </a:cubicBezTo>
                        <a:cubicBezTo>
                          <a:pt x="1038701" y="6500789"/>
                          <a:pt x="1020130" y="6397865"/>
                          <a:pt x="708161" y="6466215"/>
                        </a:cubicBezTo>
                        <a:cubicBezTo>
                          <a:pt x="396192" y="6534565"/>
                          <a:pt x="412654" y="6444412"/>
                          <a:pt x="218558" y="6466215"/>
                        </a:cubicBezTo>
                        <a:cubicBezTo>
                          <a:pt x="90323" y="6449939"/>
                          <a:pt x="7807" y="6386759"/>
                          <a:pt x="0" y="6247657"/>
                        </a:cubicBezTo>
                        <a:cubicBezTo>
                          <a:pt x="-8175" y="6119438"/>
                          <a:pt x="5978" y="6027661"/>
                          <a:pt x="0" y="5820139"/>
                        </a:cubicBezTo>
                        <a:cubicBezTo>
                          <a:pt x="-5978" y="5612617"/>
                          <a:pt x="24865" y="5561756"/>
                          <a:pt x="0" y="5392621"/>
                        </a:cubicBezTo>
                        <a:cubicBezTo>
                          <a:pt x="-24865" y="5223486"/>
                          <a:pt x="71438" y="4906030"/>
                          <a:pt x="0" y="4723939"/>
                        </a:cubicBezTo>
                        <a:cubicBezTo>
                          <a:pt x="-71438" y="4541848"/>
                          <a:pt x="43547" y="4488725"/>
                          <a:pt x="0" y="4356712"/>
                        </a:cubicBezTo>
                        <a:cubicBezTo>
                          <a:pt x="-43547" y="4224699"/>
                          <a:pt x="20285" y="3995327"/>
                          <a:pt x="0" y="3748321"/>
                        </a:cubicBezTo>
                        <a:cubicBezTo>
                          <a:pt x="-20285" y="3501315"/>
                          <a:pt x="71739" y="3258570"/>
                          <a:pt x="0" y="3079640"/>
                        </a:cubicBezTo>
                        <a:cubicBezTo>
                          <a:pt x="-71739" y="2900710"/>
                          <a:pt x="11219" y="2815455"/>
                          <a:pt x="0" y="2712413"/>
                        </a:cubicBezTo>
                        <a:cubicBezTo>
                          <a:pt x="-11219" y="2609371"/>
                          <a:pt x="39087" y="2377157"/>
                          <a:pt x="0" y="2224604"/>
                        </a:cubicBezTo>
                        <a:cubicBezTo>
                          <a:pt x="-39087" y="2072051"/>
                          <a:pt x="42983" y="1736783"/>
                          <a:pt x="0" y="1555922"/>
                        </a:cubicBezTo>
                        <a:cubicBezTo>
                          <a:pt x="-42983" y="1375061"/>
                          <a:pt x="45857" y="1230121"/>
                          <a:pt x="0" y="1068113"/>
                        </a:cubicBezTo>
                        <a:cubicBezTo>
                          <a:pt x="-45857" y="906105"/>
                          <a:pt x="81988" y="597417"/>
                          <a:pt x="0" y="218558"/>
                        </a:cubicBezTo>
                        <a:close/>
                      </a:path>
                    </a:pathLst>
                  </a:custGeom>
                  <ask:type>
                    <ask:lineSketchNone/>
                  </ask:type>
                </ask:lineSketchStyleProps>
              </a:ext>
            </a:extLst>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400" dirty="0"/>
              <a:t>财务查询问题</a:t>
            </a:r>
            <a:endParaRPr kumimoji="0" lang="zh-CN" altLang="en-US" sz="2400" i="0" u="none" strike="noStrike" cap="none" spc="0" normalizeH="0" baseline="0" dirty="0">
              <a:ln>
                <a:noFill/>
              </a:ln>
              <a:solidFill>
                <a:srgbClr val="000000"/>
              </a:solidFill>
              <a:effectLst/>
              <a:uFillTx/>
              <a:latin typeface="+mj-lt"/>
              <a:ea typeface="+mj-ea"/>
              <a:cs typeface="+mj-cs"/>
              <a:sym typeface="Alibaba PuHuiTi 2 55 Regular"/>
            </a:endParaRPr>
          </a:p>
        </p:txBody>
      </p:sp>
      <p:sp>
        <p:nvSpPr>
          <p:cNvPr id="40" name="矩形: 圆角 39">
            <a:extLst>
              <a:ext uri="{FF2B5EF4-FFF2-40B4-BE49-F238E27FC236}">
                <a16:creationId xmlns:a16="http://schemas.microsoft.com/office/drawing/2014/main" id="{02CD7517-EE07-6D0B-3C11-77B74EBA5A7A}"/>
              </a:ext>
            </a:extLst>
          </p:cNvPr>
          <p:cNvSpPr/>
          <p:nvPr/>
        </p:nvSpPr>
        <p:spPr>
          <a:xfrm>
            <a:off x="12595269" y="10223650"/>
            <a:ext cx="3254331" cy="888901"/>
          </a:xfrm>
          <a:prstGeom prst="roundRect">
            <a:avLst>
              <a:gd name="adj" fmla="val 3380"/>
            </a:avLst>
          </a:prstGeom>
          <a:solidFill>
            <a:srgbClr val="EDF4FF"/>
          </a:solidFill>
          <a:ln w="38100" cap="flat">
            <a:solidFill>
              <a:schemeClr val="bg2">
                <a:lumMod val="50000"/>
              </a:schemeClr>
            </a:solidFill>
            <a:prstDash val="solid"/>
            <a:round/>
            <a:extLst>
              <a:ext uri="{C807C97D-BFC1-408E-A445-0C87EB9F89A2}">
                <ask:lineSketchStyleProps xmlns:ask="http://schemas.microsoft.com/office/drawing/2018/sketchyshapes" sd="3538918157">
                  <a:custGeom>
                    <a:avLst/>
                    <a:gdLst>
                      <a:gd name="connsiteX0" fmla="*/ 0 w 8407400"/>
                      <a:gd name="connsiteY0" fmla="*/ 218558 h 6466215"/>
                      <a:gd name="connsiteX1" fmla="*/ 218558 w 8407400"/>
                      <a:gd name="connsiteY1" fmla="*/ 0 h 6466215"/>
                      <a:gd name="connsiteX2" fmla="*/ 787864 w 8407400"/>
                      <a:gd name="connsiteY2" fmla="*/ 0 h 6466215"/>
                      <a:gd name="connsiteX3" fmla="*/ 1277467 w 8407400"/>
                      <a:gd name="connsiteY3" fmla="*/ 0 h 6466215"/>
                      <a:gd name="connsiteX4" fmla="*/ 1926476 w 8407400"/>
                      <a:gd name="connsiteY4" fmla="*/ 0 h 6466215"/>
                      <a:gd name="connsiteX5" fmla="*/ 2416079 w 8407400"/>
                      <a:gd name="connsiteY5" fmla="*/ 0 h 6466215"/>
                      <a:gd name="connsiteX6" fmla="*/ 2746277 w 8407400"/>
                      <a:gd name="connsiteY6" fmla="*/ 0 h 6466215"/>
                      <a:gd name="connsiteX7" fmla="*/ 3395285 w 8407400"/>
                      <a:gd name="connsiteY7" fmla="*/ 0 h 6466215"/>
                      <a:gd name="connsiteX8" fmla="*/ 3964591 w 8407400"/>
                      <a:gd name="connsiteY8" fmla="*/ 0 h 6466215"/>
                      <a:gd name="connsiteX9" fmla="*/ 4613600 w 8407400"/>
                      <a:gd name="connsiteY9" fmla="*/ 0 h 6466215"/>
                      <a:gd name="connsiteX10" fmla="*/ 5182906 w 8407400"/>
                      <a:gd name="connsiteY10" fmla="*/ 0 h 6466215"/>
                      <a:gd name="connsiteX11" fmla="*/ 5513104 w 8407400"/>
                      <a:gd name="connsiteY11" fmla="*/ 0 h 6466215"/>
                      <a:gd name="connsiteX12" fmla="*/ 6082410 w 8407400"/>
                      <a:gd name="connsiteY12" fmla="*/ 0 h 6466215"/>
                      <a:gd name="connsiteX13" fmla="*/ 6811121 w 8407400"/>
                      <a:gd name="connsiteY13" fmla="*/ 0 h 6466215"/>
                      <a:gd name="connsiteX14" fmla="*/ 7300725 w 8407400"/>
                      <a:gd name="connsiteY14" fmla="*/ 0 h 6466215"/>
                      <a:gd name="connsiteX15" fmla="*/ 7630922 w 8407400"/>
                      <a:gd name="connsiteY15" fmla="*/ 0 h 6466215"/>
                      <a:gd name="connsiteX16" fmla="*/ 8188842 w 8407400"/>
                      <a:gd name="connsiteY16" fmla="*/ 0 h 6466215"/>
                      <a:gd name="connsiteX17" fmla="*/ 8407400 w 8407400"/>
                      <a:gd name="connsiteY17" fmla="*/ 218558 h 6466215"/>
                      <a:gd name="connsiteX18" fmla="*/ 8407400 w 8407400"/>
                      <a:gd name="connsiteY18" fmla="*/ 706367 h 6466215"/>
                      <a:gd name="connsiteX19" fmla="*/ 8407400 w 8407400"/>
                      <a:gd name="connsiteY19" fmla="*/ 1073594 h 6466215"/>
                      <a:gd name="connsiteX20" fmla="*/ 8407400 w 8407400"/>
                      <a:gd name="connsiteY20" fmla="*/ 1681985 h 6466215"/>
                      <a:gd name="connsiteX21" fmla="*/ 8407400 w 8407400"/>
                      <a:gd name="connsiteY21" fmla="*/ 2290376 h 6466215"/>
                      <a:gd name="connsiteX22" fmla="*/ 8407400 w 8407400"/>
                      <a:gd name="connsiteY22" fmla="*/ 2778185 h 6466215"/>
                      <a:gd name="connsiteX23" fmla="*/ 8407400 w 8407400"/>
                      <a:gd name="connsiteY23" fmla="*/ 3386575 h 6466215"/>
                      <a:gd name="connsiteX24" fmla="*/ 8407400 w 8407400"/>
                      <a:gd name="connsiteY24" fmla="*/ 3934675 h 6466215"/>
                      <a:gd name="connsiteX25" fmla="*/ 8407400 w 8407400"/>
                      <a:gd name="connsiteY25" fmla="*/ 4543066 h 6466215"/>
                      <a:gd name="connsiteX26" fmla="*/ 8407400 w 8407400"/>
                      <a:gd name="connsiteY26" fmla="*/ 4970584 h 6466215"/>
                      <a:gd name="connsiteX27" fmla="*/ 8407400 w 8407400"/>
                      <a:gd name="connsiteY27" fmla="*/ 5518684 h 6466215"/>
                      <a:gd name="connsiteX28" fmla="*/ 8407400 w 8407400"/>
                      <a:gd name="connsiteY28" fmla="*/ 6247657 h 6466215"/>
                      <a:gd name="connsiteX29" fmla="*/ 8188842 w 8407400"/>
                      <a:gd name="connsiteY29" fmla="*/ 6466215 h 6466215"/>
                      <a:gd name="connsiteX30" fmla="*/ 7460130 w 8407400"/>
                      <a:gd name="connsiteY30" fmla="*/ 6466215 h 6466215"/>
                      <a:gd name="connsiteX31" fmla="*/ 7050230 w 8407400"/>
                      <a:gd name="connsiteY31" fmla="*/ 6466215 h 6466215"/>
                      <a:gd name="connsiteX32" fmla="*/ 6321518 w 8407400"/>
                      <a:gd name="connsiteY32" fmla="*/ 6466215 h 6466215"/>
                      <a:gd name="connsiteX33" fmla="*/ 5672509 w 8407400"/>
                      <a:gd name="connsiteY33" fmla="*/ 6466215 h 6466215"/>
                      <a:gd name="connsiteX34" fmla="*/ 5103203 w 8407400"/>
                      <a:gd name="connsiteY34" fmla="*/ 6466215 h 6466215"/>
                      <a:gd name="connsiteX35" fmla="*/ 4374492 w 8407400"/>
                      <a:gd name="connsiteY35" fmla="*/ 6466215 h 6466215"/>
                      <a:gd name="connsiteX36" fmla="*/ 3964591 w 8407400"/>
                      <a:gd name="connsiteY36" fmla="*/ 6466215 h 6466215"/>
                      <a:gd name="connsiteX37" fmla="*/ 3395285 w 8407400"/>
                      <a:gd name="connsiteY37" fmla="*/ 6466215 h 6466215"/>
                      <a:gd name="connsiteX38" fmla="*/ 2825979 w 8407400"/>
                      <a:gd name="connsiteY38" fmla="*/ 6466215 h 6466215"/>
                      <a:gd name="connsiteX39" fmla="*/ 2416079 w 8407400"/>
                      <a:gd name="connsiteY39" fmla="*/ 6466215 h 6466215"/>
                      <a:gd name="connsiteX40" fmla="*/ 2006179 w 8407400"/>
                      <a:gd name="connsiteY40" fmla="*/ 6466215 h 6466215"/>
                      <a:gd name="connsiteX41" fmla="*/ 1357170 w 8407400"/>
                      <a:gd name="connsiteY41" fmla="*/ 6466215 h 6466215"/>
                      <a:gd name="connsiteX42" fmla="*/ 708161 w 8407400"/>
                      <a:gd name="connsiteY42" fmla="*/ 6466215 h 6466215"/>
                      <a:gd name="connsiteX43" fmla="*/ 218558 w 8407400"/>
                      <a:gd name="connsiteY43" fmla="*/ 6466215 h 6466215"/>
                      <a:gd name="connsiteX44" fmla="*/ 0 w 8407400"/>
                      <a:gd name="connsiteY44" fmla="*/ 6247657 h 6466215"/>
                      <a:gd name="connsiteX45" fmla="*/ 0 w 8407400"/>
                      <a:gd name="connsiteY45" fmla="*/ 5820139 h 6466215"/>
                      <a:gd name="connsiteX46" fmla="*/ 0 w 8407400"/>
                      <a:gd name="connsiteY46" fmla="*/ 5392621 h 6466215"/>
                      <a:gd name="connsiteX47" fmla="*/ 0 w 8407400"/>
                      <a:gd name="connsiteY47" fmla="*/ 4723939 h 6466215"/>
                      <a:gd name="connsiteX48" fmla="*/ 0 w 8407400"/>
                      <a:gd name="connsiteY48" fmla="*/ 4356712 h 6466215"/>
                      <a:gd name="connsiteX49" fmla="*/ 0 w 8407400"/>
                      <a:gd name="connsiteY49" fmla="*/ 3748321 h 6466215"/>
                      <a:gd name="connsiteX50" fmla="*/ 0 w 8407400"/>
                      <a:gd name="connsiteY50" fmla="*/ 3079640 h 6466215"/>
                      <a:gd name="connsiteX51" fmla="*/ 0 w 8407400"/>
                      <a:gd name="connsiteY51" fmla="*/ 2712413 h 6466215"/>
                      <a:gd name="connsiteX52" fmla="*/ 0 w 8407400"/>
                      <a:gd name="connsiteY52" fmla="*/ 2224604 h 6466215"/>
                      <a:gd name="connsiteX53" fmla="*/ 0 w 8407400"/>
                      <a:gd name="connsiteY53" fmla="*/ 1555922 h 6466215"/>
                      <a:gd name="connsiteX54" fmla="*/ 0 w 8407400"/>
                      <a:gd name="connsiteY54" fmla="*/ 1068113 h 6466215"/>
                      <a:gd name="connsiteX55" fmla="*/ 0 w 8407400"/>
                      <a:gd name="connsiteY55" fmla="*/ 218558 h 646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407400" h="6466215" extrusionOk="0">
                        <a:moveTo>
                          <a:pt x="0" y="218558"/>
                        </a:moveTo>
                        <a:cubicBezTo>
                          <a:pt x="14398" y="75697"/>
                          <a:pt x="128278" y="15466"/>
                          <a:pt x="218558" y="0"/>
                        </a:cubicBezTo>
                        <a:cubicBezTo>
                          <a:pt x="463373" y="-56263"/>
                          <a:pt x="570752" y="64219"/>
                          <a:pt x="787864" y="0"/>
                        </a:cubicBezTo>
                        <a:cubicBezTo>
                          <a:pt x="1004976" y="-64219"/>
                          <a:pt x="1104486" y="37590"/>
                          <a:pt x="1277467" y="0"/>
                        </a:cubicBezTo>
                        <a:cubicBezTo>
                          <a:pt x="1450448" y="-37590"/>
                          <a:pt x="1789477" y="28745"/>
                          <a:pt x="1926476" y="0"/>
                        </a:cubicBezTo>
                        <a:cubicBezTo>
                          <a:pt x="2063475" y="-28745"/>
                          <a:pt x="2235321" y="43417"/>
                          <a:pt x="2416079" y="0"/>
                        </a:cubicBezTo>
                        <a:cubicBezTo>
                          <a:pt x="2596837" y="-43417"/>
                          <a:pt x="2631869" y="13022"/>
                          <a:pt x="2746277" y="0"/>
                        </a:cubicBezTo>
                        <a:cubicBezTo>
                          <a:pt x="2860685" y="-13022"/>
                          <a:pt x="3262275" y="66566"/>
                          <a:pt x="3395285" y="0"/>
                        </a:cubicBezTo>
                        <a:cubicBezTo>
                          <a:pt x="3528295" y="-66566"/>
                          <a:pt x="3699380" y="61556"/>
                          <a:pt x="3964591" y="0"/>
                        </a:cubicBezTo>
                        <a:cubicBezTo>
                          <a:pt x="4229802" y="-61556"/>
                          <a:pt x="4308831" y="63062"/>
                          <a:pt x="4613600" y="0"/>
                        </a:cubicBezTo>
                        <a:cubicBezTo>
                          <a:pt x="4918369" y="-63062"/>
                          <a:pt x="5037080" y="14932"/>
                          <a:pt x="5182906" y="0"/>
                        </a:cubicBezTo>
                        <a:cubicBezTo>
                          <a:pt x="5328732" y="-14932"/>
                          <a:pt x="5364852" y="3631"/>
                          <a:pt x="5513104" y="0"/>
                        </a:cubicBezTo>
                        <a:cubicBezTo>
                          <a:pt x="5661356" y="-3631"/>
                          <a:pt x="5825465" y="40365"/>
                          <a:pt x="6082410" y="0"/>
                        </a:cubicBezTo>
                        <a:cubicBezTo>
                          <a:pt x="6339355" y="-40365"/>
                          <a:pt x="6542504" y="29907"/>
                          <a:pt x="6811121" y="0"/>
                        </a:cubicBezTo>
                        <a:cubicBezTo>
                          <a:pt x="7079738" y="-29907"/>
                          <a:pt x="7103328" y="21622"/>
                          <a:pt x="7300725" y="0"/>
                        </a:cubicBezTo>
                        <a:cubicBezTo>
                          <a:pt x="7498122" y="-21622"/>
                          <a:pt x="7488030" y="4339"/>
                          <a:pt x="7630922" y="0"/>
                        </a:cubicBezTo>
                        <a:cubicBezTo>
                          <a:pt x="7773814" y="-4339"/>
                          <a:pt x="7949229" y="21362"/>
                          <a:pt x="8188842" y="0"/>
                        </a:cubicBezTo>
                        <a:cubicBezTo>
                          <a:pt x="8322684" y="-6554"/>
                          <a:pt x="8374078" y="90740"/>
                          <a:pt x="8407400" y="218558"/>
                        </a:cubicBezTo>
                        <a:cubicBezTo>
                          <a:pt x="8413734" y="404010"/>
                          <a:pt x="8404310" y="590180"/>
                          <a:pt x="8407400" y="706367"/>
                        </a:cubicBezTo>
                        <a:cubicBezTo>
                          <a:pt x="8410490" y="822554"/>
                          <a:pt x="8392155" y="932146"/>
                          <a:pt x="8407400" y="1073594"/>
                        </a:cubicBezTo>
                        <a:cubicBezTo>
                          <a:pt x="8422645" y="1215042"/>
                          <a:pt x="8362967" y="1388511"/>
                          <a:pt x="8407400" y="1681985"/>
                        </a:cubicBezTo>
                        <a:cubicBezTo>
                          <a:pt x="8451833" y="1975459"/>
                          <a:pt x="8376021" y="2019228"/>
                          <a:pt x="8407400" y="2290376"/>
                        </a:cubicBezTo>
                        <a:cubicBezTo>
                          <a:pt x="8438779" y="2561524"/>
                          <a:pt x="8371193" y="2638035"/>
                          <a:pt x="8407400" y="2778185"/>
                        </a:cubicBezTo>
                        <a:cubicBezTo>
                          <a:pt x="8443607" y="2918335"/>
                          <a:pt x="8370410" y="3113952"/>
                          <a:pt x="8407400" y="3386575"/>
                        </a:cubicBezTo>
                        <a:cubicBezTo>
                          <a:pt x="8444390" y="3659198"/>
                          <a:pt x="8375530" y="3733007"/>
                          <a:pt x="8407400" y="3934675"/>
                        </a:cubicBezTo>
                        <a:cubicBezTo>
                          <a:pt x="8439270" y="4136343"/>
                          <a:pt x="8345984" y="4315259"/>
                          <a:pt x="8407400" y="4543066"/>
                        </a:cubicBezTo>
                        <a:cubicBezTo>
                          <a:pt x="8468816" y="4770873"/>
                          <a:pt x="8377182" y="4868091"/>
                          <a:pt x="8407400" y="4970584"/>
                        </a:cubicBezTo>
                        <a:cubicBezTo>
                          <a:pt x="8437618" y="5073077"/>
                          <a:pt x="8369535" y="5347783"/>
                          <a:pt x="8407400" y="5518684"/>
                        </a:cubicBezTo>
                        <a:cubicBezTo>
                          <a:pt x="8445265" y="5689585"/>
                          <a:pt x="8398751" y="6086908"/>
                          <a:pt x="8407400" y="6247657"/>
                        </a:cubicBezTo>
                        <a:cubicBezTo>
                          <a:pt x="8412679" y="6391323"/>
                          <a:pt x="8308680" y="6499026"/>
                          <a:pt x="8188842" y="6466215"/>
                        </a:cubicBezTo>
                        <a:cubicBezTo>
                          <a:pt x="8022054" y="6498799"/>
                          <a:pt x="7606986" y="6416992"/>
                          <a:pt x="7460130" y="6466215"/>
                        </a:cubicBezTo>
                        <a:cubicBezTo>
                          <a:pt x="7313274" y="6515438"/>
                          <a:pt x="7202368" y="6438730"/>
                          <a:pt x="7050230" y="6466215"/>
                        </a:cubicBezTo>
                        <a:cubicBezTo>
                          <a:pt x="6898092" y="6493700"/>
                          <a:pt x="6635499" y="6447090"/>
                          <a:pt x="6321518" y="6466215"/>
                        </a:cubicBezTo>
                        <a:cubicBezTo>
                          <a:pt x="6007537" y="6485340"/>
                          <a:pt x="5996001" y="6390298"/>
                          <a:pt x="5672509" y="6466215"/>
                        </a:cubicBezTo>
                        <a:cubicBezTo>
                          <a:pt x="5349017" y="6542132"/>
                          <a:pt x="5232007" y="6434672"/>
                          <a:pt x="5103203" y="6466215"/>
                        </a:cubicBezTo>
                        <a:cubicBezTo>
                          <a:pt x="4974399" y="6497758"/>
                          <a:pt x="4596793" y="6391710"/>
                          <a:pt x="4374492" y="6466215"/>
                        </a:cubicBezTo>
                        <a:cubicBezTo>
                          <a:pt x="4152191" y="6540720"/>
                          <a:pt x="4163573" y="6445695"/>
                          <a:pt x="3964591" y="6466215"/>
                        </a:cubicBezTo>
                        <a:cubicBezTo>
                          <a:pt x="3765609" y="6486735"/>
                          <a:pt x="3545677" y="6437416"/>
                          <a:pt x="3395285" y="6466215"/>
                        </a:cubicBezTo>
                        <a:cubicBezTo>
                          <a:pt x="3244893" y="6495014"/>
                          <a:pt x="3032924" y="6447830"/>
                          <a:pt x="2825979" y="6466215"/>
                        </a:cubicBezTo>
                        <a:cubicBezTo>
                          <a:pt x="2619034" y="6484600"/>
                          <a:pt x="2553493" y="6458696"/>
                          <a:pt x="2416079" y="6466215"/>
                        </a:cubicBezTo>
                        <a:cubicBezTo>
                          <a:pt x="2278665" y="6473734"/>
                          <a:pt x="2166241" y="6418028"/>
                          <a:pt x="2006179" y="6466215"/>
                        </a:cubicBezTo>
                        <a:cubicBezTo>
                          <a:pt x="1846117" y="6514402"/>
                          <a:pt x="1675639" y="6431641"/>
                          <a:pt x="1357170" y="6466215"/>
                        </a:cubicBezTo>
                        <a:cubicBezTo>
                          <a:pt x="1038701" y="6500789"/>
                          <a:pt x="1020130" y="6397865"/>
                          <a:pt x="708161" y="6466215"/>
                        </a:cubicBezTo>
                        <a:cubicBezTo>
                          <a:pt x="396192" y="6534565"/>
                          <a:pt x="412654" y="6444412"/>
                          <a:pt x="218558" y="6466215"/>
                        </a:cubicBezTo>
                        <a:cubicBezTo>
                          <a:pt x="90323" y="6449939"/>
                          <a:pt x="7807" y="6386759"/>
                          <a:pt x="0" y="6247657"/>
                        </a:cubicBezTo>
                        <a:cubicBezTo>
                          <a:pt x="-8175" y="6119438"/>
                          <a:pt x="5978" y="6027661"/>
                          <a:pt x="0" y="5820139"/>
                        </a:cubicBezTo>
                        <a:cubicBezTo>
                          <a:pt x="-5978" y="5612617"/>
                          <a:pt x="24865" y="5561756"/>
                          <a:pt x="0" y="5392621"/>
                        </a:cubicBezTo>
                        <a:cubicBezTo>
                          <a:pt x="-24865" y="5223486"/>
                          <a:pt x="71438" y="4906030"/>
                          <a:pt x="0" y="4723939"/>
                        </a:cubicBezTo>
                        <a:cubicBezTo>
                          <a:pt x="-71438" y="4541848"/>
                          <a:pt x="43547" y="4488725"/>
                          <a:pt x="0" y="4356712"/>
                        </a:cubicBezTo>
                        <a:cubicBezTo>
                          <a:pt x="-43547" y="4224699"/>
                          <a:pt x="20285" y="3995327"/>
                          <a:pt x="0" y="3748321"/>
                        </a:cubicBezTo>
                        <a:cubicBezTo>
                          <a:pt x="-20285" y="3501315"/>
                          <a:pt x="71739" y="3258570"/>
                          <a:pt x="0" y="3079640"/>
                        </a:cubicBezTo>
                        <a:cubicBezTo>
                          <a:pt x="-71739" y="2900710"/>
                          <a:pt x="11219" y="2815455"/>
                          <a:pt x="0" y="2712413"/>
                        </a:cubicBezTo>
                        <a:cubicBezTo>
                          <a:pt x="-11219" y="2609371"/>
                          <a:pt x="39087" y="2377157"/>
                          <a:pt x="0" y="2224604"/>
                        </a:cubicBezTo>
                        <a:cubicBezTo>
                          <a:pt x="-39087" y="2072051"/>
                          <a:pt x="42983" y="1736783"/>
                          <a:pt x="0" y="1555922"/>
                        </a:cubicBezTo>
                        <a:cubicBezTo>
                          <a:pt x="-42983" y="1375061"/>
                          <a:pt x="45857" y="1230121"/>
                          <a:pt x="0" y="1068113"/>
                        </a:cubicBezTo>
                        <a:cubicBezTo>
                          <a:pt x="-45857" y="906105"/>
                          <a:pt x="81988" y="597417"/>
                          <a:pt x="0" y="218558"/>
                        </a:cubicBezTo>
                        <a:close/>
                      </a:path>
                    </a:pathLst>
                  </a:custGeom>
                  <ask:type>
                    <ask:lineSketchNone/>
                  </ask:type>
                </ask:lineSketchStyleProps>
              </a:ext>
            </a:extLst>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rgbClr val="000000"/>
                </a:solidFill>
                <a:effectLst/>
                <a:uFillTx/>
                <a:latin typeface="+mj-lt"/>
                <a:ea typeface="+mj-ea"/>
                <a:cs typeface="+mj-cs"/>
                <a:sym typeface="Alibaba PuHuiTi 2 55 Regular"/>
              </a:rPr>
              <a:t>金融分析问题</a:t>
            </a:r>
          </a:p>
        </p:txBody>
      </p:sp>
      <p:sp>
        <p:nvSpPr>
          <p:cNvPr id="41" name="矩形: 圆角 40">
            <a:extLst>
              <a:ext uri="{FF2B5EF4-FFF2-40B4-BE49-F238E27FC236}">
                <a16:creationId xmlns:a16="http://schemas.microsoft.com/office/drawing/2014/main" id="{B34CFA01-4447-3AD9-0D25-E7EF77564EC5}"/>
              </a:ext>
            </a:extLst>
          </p:cNvPr>
          <p:cNvSpPr/>
          <p:nvPr/>
        </p:nvSpPr>
        <p:spPr>
          <a:xfrm>
            <a:off x="12595269" y="7571811"/>
            <a:ext cx="3254331" cy="888901"/>
          </a:xfrm>
          <a:prstGeom prst="roundRect">
            <a:avLst>
              <a:gd name="adj" fmla="val 3380"/>
            </a:avLst>
          </a:prstGeom>
          <a:solidFill>
            <a:srgbClr val="EDF4FF"/>
          </a:solidFill>
          <a:ln w="38100" cap="flat">
            <a:solidFill>
              <a:schemeClr val="bg2">
                <a:lumMod val="50000"/>
              </a:schemeClr>
            </a:solidFill>
            <a:prstDash val="solid"/>
            <a:round/>
            <a:extLst>
              <a:ext uri="{C807C97D-BFC1-408E-A445-0C87EB9F89A2}">
                <ask:lineSketchStyleProps xmlns:ask="http://schemas.microsoft.com/office/drawing/2018/sketchyshapes" sd="3538918157">
                  <a:custGeom>
                    <a:avLst/>
                    <a:gdLst>
                      <a:gd name="connsiteX0" fmla="*/ 0 w 8407400"/>
                      <a:gd name="connsiteY0" fmla="*/ 218558 h 6466215"/>
                      <a:gd name="connsiteX1" fmla="*/ 218558 w 8407400"/>
                      <a:gd name="connsiteY1" fmla="*/ 0 h 6466215"/>
                      <a:gd name="connsiteX2" fmla="*/ 787864 w 8407400"/>
                      <a:gd name="connsiteY2" fmla="*/ 0 h 6466215"/>
                      <a:gd name="connsiteX3" fmla="*/ 1277467 w 8407400"/>
                      <a:gd name="connsiteY3" fmla="*/ 0 h 6466215"/>
                      <a:gd name="connsiteX4" fmla="*/ 1926476 w 8407400"/>
                      <a:gd name="connsiteY4" fmla="*/ 0 h 6466215"/>
                      <a:gd name="connsiteX5" fmla="*/ 2416079 w 8407400"/>
                      <a:gd name="connsiteY5" fmla="*/ 0 h 6466215"/>
                      <a:gd name="connsiteX6" fmla="*/ 2746277 w 8407400"/>
                      <a:gd name="connsiteY6" fmla="*/ 0 h 6466215"/>
                      <a:gd name="connsiteX7" fmla="*/ 3395285 w 8407400"/>
                      <a:gd name="connsiteY7" fmla="*/ 0 h 6466215"/>
                      <a:gd name="connsiteX8" fmla="*/ 3964591 w 8407400"/>
                      <a:gd name="connsiteY8" fmla="*/ 0 h 6466215"/>
                      <a:gd name="connsiteX9" fmla="*/ 4613600 w 8407400"/>
                      <a:gd name="connsiteY9" fmla="*/ 0 h 6466215"/>
                      <a:gd name="connsiteX10" fmla="*/ 5182906 w 8407400"/>
                      <a:gd name="connsiteY10" fmla="*/ 0 h 6466215"/>
                      <a:gd name="connsiteX11" fmla="*/ 5513104 w 8407400"/>
                      <a:gd name="connsiteY11" fmla="*/ 0 h 6466215"/>
                      <a:gd name="connsiteX12" fmla="*/ 6082410 w 8407400"/>
                      <a:gd name="connsiteY12" fmla="*/ 0 h 6466215"/>
                      <a:gd name="connsiteX13" fmla="*/ 6811121 w 8407400"/>
                      <a:gd name="connsiteY13" fmla="*/ 0 h 6466215"/>
                      <a:gd name="connsiteX14" fmla="*/ 7300725 w 8407400"/>
                      <a:gd name="connsiteY14" fmla="*/ 0 h 6466215"/>
                      <a:gd name="connsiteX15" fmla="*/ 7630922 w 8407400"/>
                      <a:gd name="connsiteY15" fmla="*/ 0 h 6466215"/>
                      <a:gd name="connsiteX16" fmla="*/ 8188842 w 8407400"/>
                      <a:gd name="connsiteY16" fmla="*/ 0 h 6466215"/>
                      <a:gd name="connsiteX17" fmla="*/ 8407400 w 8407400"/>
                      <a:gd name="connsiteY17" fmla="*/ 218558 h 6466215"/>
                      <a:gd name="connsiteX18" fmla="*/ 8407400 w 8407400"/>
                      <a:gd name="connsiteY18" fmla="*/ 706367 h 6466215"/>
                      <a:gd name="connsiteX19" fmla="*/ 8407400 w 8407400"/>
                      <a:gd name="connsiteY19" fmla="*/ 1073594 h 6466215"/>
                      <a:gd name="connsiteX20" fmla="*/ 8407400 w 8407400"/>
                      <a:gd name="connsiteY20" fmla="*/ 1681985 h 6466215"/>
                      <a:gd name="connsiteX21" fmla="*/ 8407400 w 8407400"/>
                      <a:gd name="connsiteY21" fmla="*/ 2290376 h 6466215"/>
                      <a:gd name="connsiteX22" fmla="*/ 8407400 w 8407400"/>
                      <a:gd name="connsiteY22" fmla="*/ 2778185 h 6466215"/>
                      <a:gd name="connsiteX23" fmla="*/ 8407400 w 8407400"/>
                      <a:gd name="connsiteY23" fmla="*/ 3386575 h 6466215"/>
                      <a:gd name="connsiteX24" fmla="*/ 8407400 w 8407400"/>
                      <a:gd name="connsiteY24" fmla="*/ 3934675 h 6466215"/>
                      <a:gd name="connsiteX25" fmla="*/ 8407400 w 8407400"/>
                      <a:gd name="connsiteY25" fmla="*/ 4543066 h 6466215"/>
                      <a:gd name="connsiteX26" fmla="*/ 8407400 w 8407400"/>
                      <a:gd name="connsiteY26" fmla="*/ 4970584 h 6466215"/>
                      <a:gd name="connsiteX27" fmla="*/ 8407400 w 8407400"/>
                      <a:gd name="connsiteY27" fmla="*/ 5518684 h 6466215"/>
                      <a:gd name="connsiteX28" fmla="*/ 8407400 w 8407400"/>
                      <a:gd name="connsiteY28" fmla="*/ 6247657 h 6466215"/>
                      <a:gd name="connsiteX29" fmla="*/ 8188842 w 8407400"/>
                      <a:gd name="connsiteY29" fmla="*/ 6466215 h 6466215"/>
                      <a:gd name="connsiteX30" fmla="*/ 7460130 w 8407400"/>
                      <a:gd name="connsiteY30" fmla="*/ 6466215 h 6466215"/>
                      <a:gd name="connsiteX31" fmla="*/ 7050230 w 8407400"/>
                      <a:gd name="connsiteY31" fmla="*/ 6466215 h 6466215"/>
                      <a:gd name="connsiteX32" fmla="*/ 6321518 w 8407400"/>
                      <a:gd name="connsiteY32" fmla="*/ 6466215 h 6466215"/>
                      <a:gd name="connsiteX33" fmla="*/ 5672509 w 8407400"/>
                      <a:gd name="connsiteY33" fmla="*/ 6466215 h 6466215"/>
                      <a:gd name="connsiteX34" fmla="*/ 5103203 w 8407400"/>
                      <a:gd name="connsiteY34" fmla="*/ 6466215 h 6466215"/>
                      <a:gd name="connsiteX35" fmla="*/ 4374492 w 8407400"/>
                      <a:gd name="connsiteY35" fmla="*/ 6466215 h 6466215"/>
                      <a:gd name="connsiteX36" fmla="*/ 3964591 w 8407400"/>
                      <a:gd name="connsiteY36" fmla="*/ 6466215 h 6466215"/>
                      <a:gd name="connsiteX37" fmla="*/ 3395285 w 8407400"/>
                      <a:gd name="connsiteY37" fmla="*/ 6466215 h 6466215"/>
                      <a:gd name="connsiteX38" fmla="*/ 2825979 w 8407400"/>
                      <a:gd name="connsiteY38" fmla="*/ 6466215 h 6466215"/>
                      <a:gd name="connsiteX39" fmla="*/ 2416079 w 8407400"/>
                      <a:gd name="connsiteY39" fmla="*/ 6466215 h 6466215"/>
                      <a:gd name="connsiteX40" fmla="*/ 2006179 w 8407400"/>
                      <a:gd name="connsiteY40" fmla="*/ 6466215 h 6466215"/>
                      <a:gd name="connsiteX41" fmla="*/ 1357170 w 8407400"/>
                      <a:gd name="connsiteY41" fmla="*/ 6466215 h 6466215"/>
                      <a:gd name="connsiteX42" fmla="*/ 708161 w 8407400"/>
                      <a:gd name="connsiteY42" fmla="*/ 6466215 h 6466215"/>
                      <a:gd name="connsiteX43" fmla="*/ 218558 w 8407400"/>
                      <a:gd name="connsiteY43" fmla="*/ 6466215 h 6466215"/>
                      <a:gd name="connsiteX44" fmla="*/ 0 w 8407400"/>
                      <a:gd name="connsiteY44" fmla="*/ 6247657 h 6466215"/>
                      <a:gd name="connsiteX45" fmla="*/ 0 w 8407400"/>
                      <a:gd name="connsiteY45" fmla="*/ 5820139 h 6466215"/>
                      <a:gd name="connsiteX46" fmla="*/ 0 w 8407400"/>
                      <a:gd name="connsiteY46" fmla="*/ 5392621 h 6466215"/>
                      <a:gd name="connsiteX47" fmla="*/ 0 w 8407400"/>
                      <a:gd name="connsiteY47" fmla="*/ 4723939 h 6466215"/>
                      <a:gd name="connsiteX48" fmla="*/ 0 w 8407400"/>
                      <a:gd name="connsiteY48" fmla="*/ 4356712 h 6466215"/>
                      <a:gd name="connsiteX49" fmla="*/ 0 w 8407400"/>
                      <a:gd name="connsiteY49" fmla="*/ 3748321 h 6466215"/>
                      <a:gd name="connsiteX50" fmla="*/ 0 w 8407400"/>
                      <a:gd name="connsiteY50" fmla="*/ 3079640 h 6466215"/>
                      <a:gd name="connsiteX51" fmla="*/ 0 w 8407400"/>
                      <a:gd name="connsiteY51" fmla="*/ 2712413 h 6466215"/>
                      <a:gd name="connsiteX52" fmla="*/ 0 w 8407400"/>
                      <a:gd name="connsiteY52" fmla="*/ 2224604 h 6466215"/>
                      <a:gd name="connsiteX53" fmla="*/ 0 w 8407400"/>
                      <a:gd name="connsiteY53" fmla="*/ 1555922 h 6466215"/>
                      <a:gd name="connsiteX54" fmla="*/ 0 w 8407400"/>
                      <a:gd name="connsiteY54" fmla="*/ 1068113 h 6466215"/>
                      <a:gd name="connsiteX55" fmla="*/ 0 w 8407400"/>
                      <a:gd name="connsiteY55" fmla="*/ 218558 h 646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407400" h="6466215" extrusionOk="0">
                        <a:moveTo>
                          <a:pt x="0" y="218558"/>
                        </a:moveTo>
                        <a:cubicBezTo>
                          <a:pt x="14398" y="75697"/>
                          <a:pt x="128278" y="15466"/>
                          <a:pt x="218558" y="0"/>
                        </a:cubicBezTo>
                        <a:cubicBezTo>
                          <a:pt x="463373" y="-56263"/>
                          <a:pt x="570752" y="64219"/>
                          <a:pt x="787864" y="0"/>
                        </a:cubicBezTo>
                        <a:cubicBezTo>
                          <a:pt x="1004976" y="-64219"/>
                          <a:pt x="1104486" y="37590"/>
                          <a:pt x="1277467" y="0"/>
                        </a:cubicBezTo>
                        <a:cubicBezTo>
                          <a:pt x="1450448" y="-37590"/>
                          <a:pt x="1789477" y="28745"/>
                          <a:pt x="1926476" y="0"/>
                        </a:cubicBezTo>
                        <a:cubicBezTo>
                          <a:pt x="2063475" y="-28745"/>
                          <a:pt x="2235321" y="43417"/>
                          <a:pt x="2416079" y="0"/>
                        </a:cubicBezTo>
                        <a:cubicBezTo>
                          <a:pt x="2596837" y="-43417"/>
                          <a:pt x="2631869" y="13022"/>
                          <a:pt x="2746277" y="0"/>
                        </a:cubicBezTo>
                        <a:cubicBezTo>
                          <a:pt x="2860685" y="-13022"/>
                          <a:pt x="3262275" y="66566"/>
                          <a:pt x="3395285" y="0"/>
                        </a:cubicBezTo>
                        <a:cubicBezTo>
                          <a:pt x="3528295" y="-66566"/>
                          <a:pt x="3699380" y="61556"/>
                          <a:pt x="3964591" y="0"/>
                        </a:cubicBezTo>
                        <a:cubicBezTo>
                          <a:pt x="4229802" y="-61556"/>
                          <a:pt x="4308831" y="63062"/>
                          <a:pt x="4613600" y="0"/>
                        </a:cubicBezTo>
                        <a:cubicBezTo>
                          <a:pt x="4918369" y="-63062"/>
                          <a:pt x="5037080" y="14932"/>
                          <a:pt x="5182906" y="0"/>
                        </a:cubicBezTo>
                        <a:cubicBezTo>
                          <a:pt x="5328732" y="-14932"/>
                          <a:pt x="5364852" y="3631"/>
                          <a:pt x="5513104" y="0"/>
                        </a:cubicBezTo>
                        <a:cubicBezTo>
                          <a:pt x="5661356" y="-3631"/>
                          <a:pt x="5825465" y="40365"/>
                          <a:pt x="6082410" y="0"/>
                        </a:cubicBezTo>
                        <a:cubicBezTo>
                          <a:pt x="6339355" y="-40365"/>
                          <a:pt x="6542504" y="29907"/>
                          <a:pt x="6811121" y="0"/>
                        </a:cubicBezTo>
                        <a:cubicBezTo>
                          <a:pt x="7079738" y="-29907"/>
                          <a:pt x="7103328" y="21622"/>
                          <a:pt x="7300725" y="0"/>
                        </a:cubicBezTo>
                        <a:cubicBezTo>
                          <a:pt x="7498122" y="-21622"/>
                          <a:pt x="7488030" y="4339"/>
                          <a:pt x="7630922" y="0"/>
                        </a:cubicBezTo>
                        <a:cubicBezTo>
                          <a:pt x="7773814" y="-4339"/>
                          <a:pt x="7949229" y="21362"/>
                          <a:pt x="8188842" y="0"/>
                        </a:cubicBezTo>
                        <a:cubicBezTo>
                          <a:pt x="8322684" y="-6554"/>
                          <a:pt x="8374078" y="90740"/>
                          <a:pt x="8407400" y="218558"/>
                        </a:cubicBezTo>
                        <a:cubicBezTo>
                          <a:pt x="8413734" y="404010"/>
                          <a:pt x="8404310" y="590180"/>
                          <a:pt x="8407400" y="706367"/>
                        </a:cubicBezTo>
                        <a:cubicBezTo>
                          <a:pt x="8410490" y="822554"/>
                          <a:pt x="8392155" y="932146"/>
                          <a:pt x="8407400" y="1073594"/>
                        </a:cubicBezTo>
                        <a:cubicBezTo>
                          <a:pt x="8422645" y="1215042"/>
                          <a:pt x="8362967" y="1388511"/>
                          <a:pt x="8407400" y="1681985"/>
                        </a:cubicBezTo>
                        <a:cubicBezTo>
                          <a:pt x="8451833" y="1975459"/>
                          <a:pt x="8376021" y="2019228"/>
                          <a:pt x="8407400" y="2290376"/>
                        </a:cubicBezTo>
                        <a:cubicBezTo>
                          <a:pt x="8438779" y="2561524"/>
                          <a:pt x="8371193" y="2638035"/>
                          <a:pt x="8407400" y="2778185"/>
                        </a:cubicBezTo>
                        <a:cubicBezTo>
                          <a:pt x="8443607" y="2918335"/>
                          <a:pt x="8370410" y="3113952"/>
                          <a:pt x="8407400" y="3386575"/>
                        </a:cubicBezTo>
                        <a:cubicBezTo>
                          <a:pt x="8444390" y="3659198"/>
                          <a:pt x="8375530" y="3733007"/>
                          <a:pt x="8407400" y="3934675"/>
                        </a:cubicBezTo>
                        <a:cubicBezTo>
                          <a:pt x="8439270" y="4136343"/>
                          <a:pt x="8345984" y="4315259"/>
                          <a:pt x="8407400" y="4543066"/>
                        </a:cubicBezTo>
                        <a:cubicBezTo>
                          <a:pt x="8468816" y="4770873"/>
                          <a:pt x="8377182" y="4868091"/>
                          <a:pt x="8407400" y="4970584"/>
                        </a:cubicBezTo>
                        <a:cubicBezTo>
                          <a:pt x="8437618" y="5073077"/>
                          <a:pt x="8369535" y="5347783"/>
                          <a:pt x="8407400" y="5518684"/>
                        </a:cubicBezTo>
                        <a:cubicBezTo>
                          <a:pt x="8445265" y="5689585"/>
                          <a:pt x="8398751" y="6086908"/>
                          <a:pt x="8407400" y="6247657"/>
                        </a:cubicBezTo>
                        <a:cubicBezTo>
                          <a:pt x="8412679" y="6391323"/>
                          <a:pt x="8308680" y="6499026"/>
                          <a:pt x="8188842" y="6466215"/>
                        </a:cubicBezTo>
                        <a:cubicBezTo>
                          <a:pt x="8022054" y="6498799"/>
                          <a:pt x="7606986" y="6416992"/>
                          <a:pt x="7460130" y="6466215"/>
                        </a:cubicBezTo>
                        <a:cubicBezTo>
                          <a:pt x="7313274" y="6515438"/>
                          <a:pt x="7202368" y="6438730"/>
                          <a:pt x="7050230" y="6466215"/>
                        </a:cubicBezTo>
                        <a:cubicBezTo>
                          <a:pt x="6898092" y="6493700"/>
                          <a:pt x="6635499" y="6447090"/>
                          <a:pt x="6321518" y="6466215"/>
                        </a:cubicBezTo>
                        <a:cubicBezTo>
                          <a:pt x="6007537" y="6485340"/>
                          <a:pt x="5996001" y="6390298"/>
                          <a:pt x="5672509" y="6466215"/>
                        </a:cubicBezTo>
                        <a:cubicBezTo>
                          <a:pt x="5349017" y="6542132"/>
                          <a:pt x="5232007" y="6434672"/>
                          <a:pt x="5103203" y="6466215"/>
                        </a:cubicBezTo>
                        <a:cubicBezTo>
                          <a:pt x="4974399" y="6497758"/>
                          <a:pt x="4596793" y="6391710"/>
                          <a:pt x="4374492" y="6466215"/>
                        </a:cubicBezTo>
                        <a:cubicBezTo>
                          <a:pt x="4152191" y="6540720"/>
                          <a:pt x="4163573" y="6445695"/>
                          <a:pt x="3964591" y="6466215"/>
                        </a:cubicBezTo>
                        <a:cubicBezTo>
                          <a:pt x="3765609" y="6486735"/>
                          <a:pt x="3545677" y="6437416"/>
                          <a:pt x="3395285" y="6466215"/>
                        </a:cubicBezTo>
                        <a:cubicBezTo>
                          <a:pt x="3244893" y="6495014"/>
                          <a:pt x="3032924" y="6447830"/>
                          <a:pt x="2825979" y="6466215"/>
                        </a:cubicBezTo>
                        <a:cubicBezTo>
                          <a:pt x="2619034" y="6484600"/>
                          <a:pt x="2553493" y="6458696"/>
                          <a:pt x="2416079" y="6466215"/>
                        </a:cubicBezTo>
                        <a:cubicBezTo>
                          <a:pt x="2278665" y="6473734"/>
                          <a:pt x="2166241" y="6418028"/>
                          <a:pt x="2006179" y="6466215"/>
                        </a:cubicBezTo>
                        <a:cubicBezTo>
                          <a:pt x="1846117" y="6514402"/>
                          <a:pt x="1675639" y="6431641"/>
                          <a:pt x="1357170" y="6466215"/>
                        </a:cubicBezTo>
                        <a:cubicBezTo>
                          <a:pt x="1038701" y="6500789"/>
                          <a:pt x="1020130" y="6397865"/>
                          <a:pt x="708161" y="6466215"/>
                        </a:cubicBezTo>
                        <a:cubicBezTo>
                          <a:pt x="396192" y="6534565"/>
                          <a:pt x="412654" y="6444412"/>
                          <a:pt x="218558" y="6466215"/>
                        </a:cubicBezTo>
                        <a:cubicBezTo>
                          <a:pt x="90323" y="6449939"/>
                          <a:pt x="7807" y="6386759"/>
                          <a:pt x="0" y="6247657"/>
                        </a:cubicBezTo>
                        <a:cubicBezTo>
                          <a:pt x="-8175" y="6119438"/>
                          <a:pt x="5978" y="6027661"/>
                          <a:pt x="0" y="5820139"/>
                        </a:cubicBezTo>
                        <a:cubicBezTo>
                          <a:pt x="-5978" y="5612617"/>
                          <a:pt x="24865" y="5561756"/>
                          <a:pt x="0" y="5392621"/>
                        </a:cubicBezTo>
                        <a:cubicBezTo>
                          <a:pt x="-24865" y="5223486"/>
                          <a:pt x="71438" y="4906030"/>
                          <a:pt x="0" y="4723939"/>
                        </a:cubicBezTo>
                        <a:cubicBezTo>
                          <a:pt x="-71438" y="4541848"/>
                          <a:pt x="43547" y="4488725"/>
                          <a:pt x="0" y="4356712"/>
                        </a:cubicBezTo>
                        <a:cubicBezTo>
                          <a:pt x="-43547" y="4224699"/>
                          <a:pt x="20285" y="3995327"/>
                          <a:pt x="0" y="3748321"/>
                        </a:cubicBezTo>
                        <a:cubicBezTo>
                          <a:pt x="-20285" y="3501315"/>
                          <a:pt x="71739" y="3258570"/>
                          <a:pt x="0" y="3079640"/>
                        </a:cubicBezTo>
                        <a:cubicBezTo>
                          <a:pt x="-71739" y="2900710"/>
                          <a:pt x="11219" y="2815455"/>
                          <a:pt x="0" y="2712413"/>
                        </a:cubicBezTo>
                        <a:cubicBezTo>
                          <a:pt x="-11219" y="2609371"/>
                          <a:pt x="39087" y="2377157"/>
                          <a:pt x="0" y="2224604"/>
                        </a:cubicBezTo>
                        <a:cubicBezTo>
                          <a:pt x="-39087" y="2072051"/>
                          <a:pt x="42983" y="1736783"/>
                          <a:pt x="0" y="1555922"/>
                        </a:cubicBezTo>
                        <a:cubicBezTo>
                          <a:pt x="-42983" y="1375061"/>
                          <a:pt x="45857" y="1230121"/>
                          <a:pt x="0" y="1068113"/>
                        </a:cubicBezTo>
                        <a:cubicBezTo>
                          <a:pt x="-45857" y="906105"/>
                          <a:pt x="81988" y="597417"/>
                          <a:pt x="0" y="218558"/>
                        </a:cubicBezTo>
                        <a:close/>
                      </a:path>
                    </a:pathLst>
                  </a:custGeom>
                  <ask:type>
                    <ask:lineSketchNone/>
                  </ask:type>
                </ask:lineSketchStyleProps>
              </a:ext>
            </a:extLst>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400" dirty="0"/>
              <a:t>公司</a:t>
            </a:r>
            <a:r>
              <a:rPr lang="en-US" altLang="zh-CN" sz="2400" dirty="0"/>
              <a:t>/</a:t>
            </a:r>
            <a:r>
              <a:rPr lang="zh-CN" altLang="en-US" sz="2400" dirty="0"/>
              <a:t>人员问题</a:t>
            </a:r>
            <a:endParaRPr kumimoji="0" lang="zh-CN" altLang="en-US" sz="2400" i="0" u="none" strike="noStrike" cap="none" spc="0" normalizeH="0" baseline="0" dirty="0">
              <a:ln>
                <a:noFill/>
              </a:ln>
              <a:solidFill>
                <a:srgbClr val="000000"/>
              </a:solidFill>
              <a:effectLst/>
              <a:uFillTx/>
              <a:latin typeface="+mj-lt"/>
              <a:ea typeface="+mj-ea"/>
              <a:cs typeface="+mj-cs"/>
              <a:sym typeface="Alibaba PuHuiTi 2 55 Regular"/>
            </a:endParaRPr>
          </a:p>
        </p:txBody>
      </p:sp>
      <p:sp>
        <p:nvSpPr>
          <p:cNvPr id="43" name="矩形: 圆角 42">
            <a:extLst>
              <a:ext uri="{FF2B5EF4-FFF2-40B4-BE49-F238E27FC236}">
                <a16:creationId xmlns:a16="http://schemas.microsoft.com/office/drawing/2014/main" id="{80F17BAF-7156-F666-619F-3E657D269C7A}"/>
              </a:ext>
            </a:extLst>
          </p:cNvPr>
          <p:cNvSpPr/>
          <p:nvPr/>
        </p:nvSpPr>
        <p:spPr>
          <a:xfrm>
            <a:off x="12595268" y="11314188"/>
            <a:ext cx="3254332" cy="888901"/>
          </a:xfrm>
          <a:prstGeom prst="roundRect">
            <a:avLst>
              <a:gd name="adj" fmla="val 3380"/>
            </a:avLst>
          </a:prstGeom>
          <a:solidFill>
            <a:srgbClr val="EDF4FF"/>
          </a:solidFill>
          <a:ln w="38100" cap="flat">
            <a:solidFill>
              <a:schemeClr val="bg2">
                <a:lumMod val="50000"/>
              </a:schemeClr>
            </a:solidFill>
            <a:prstDash val="solid"/>
            <a:round/>
            <a:extLst>
              <a:ext uri="{C807C97D-BFC1-408E-A445-0C87EB9F89A2}">
                <ask:lineSketchStyleProps xmlns:ask="http://schemas.microsoft.com/office/drawing/2018/sketchyshapes" sd="3538918157">
                  <a:custGeom>
                    <a:avLst/>
                    <a:gdLst>
                      <a:gd name="connsiteX0" fmla="*/ 0 w 8407400"/>
                      <a:gd name="connsiteY0" fmla="*/ 218558 h 6466215"/>
                      <a:gd name="connsiteX1" fmla="*/ 218558 w 8407400"/>
                      <a:gd name="connsiteY1" fmla="*/ 0 h 6466215"/>
                      <a:gd name="connsiteX2" fmla="*/ 787864 w 8407400"/>
                      <a:gd name="connsiteY2" fmla="*/ 0 h 6466215"/>
                      <a:gd name="connsiteX3" fmla="*/ 1277467 w 8407400"/>
                      <a:gd name="connsiteY3" fmla="*/ 0 h 6466215"/>
                      <a:gd name="connsiteX4" fmla="*/ 1926476 w 8407400"/>
                      <a:gd name="connsiteY4" fmla="*/ 0 h 6466215"/>
                      <a:gd name="connsiteX5" fmla="*/ 2416079 w 8407400"/>
                      <a:gd name="connsiteY5" fmla="*/ 0 h 6466215"/>
                      <a:gd name="connsiteX6" fmla="*/ 2746277 w 8407400"/>
                      <a:gd name="connsiteY6" fmla="*/ 0 h 6466215"/>
                      <a:gd name="connsiteX7" fmla="*/ 3395285 w 8407400"/>
                      <a:gd name="connsiteY7" fmla="*/ 0 h 6466215"/>
                      <a:gd name="connsiteX8" fmla="*/ 3964591 w 8407400"/>
                      <a:gd name="connsiteY8" fmla="*/ 0 h 6466215"/>
                      <a:gd name="connsiteX9" fmla="*/ 4613600 w 8407400"/>
                      <a:gd name="connsiteY9" fmla="*/ 0 h 6466215"/>
                      <a:gd name="connsiteX10" fmla="*/ 5182906 w 8407400"/>
                      <a:gd name="connsiteY10" fmla="*/ 0 h 6466215"/>
                      <a:gd name="connsiteX11" fmla="*/ 5513104 w 8407400"/>
                      <a:gd name="connsiteY11" fmla="*/ 0 h 6466215"/>
                      <a:gd name="connsiteX12" fmla="*/ 6082410 w 8407400"/>
                      <a:gd name="connsiteY12" fmla="*/ 0 h 6466215"/>
                      <a:gd name="connsiteX13" fmla="*/ 6811121 w 8407400"/>
                      <a:gd name="connsiteY13" fmla="*/ 0 h 6466215"/>
                      <a:gd name="connsiteX14" fmla="*/ 7300725 w 8407400"/>
                      <a:gd name="connsiteY14" fmla="*/ 0 h 6466215"/>
                      <a:gd name="connsiteX15" fmla="*/ 7630922 w 8407400"/>
                      <a:gd name="connsiteY15" fmla="*/ 0 h 6466215"/>
                      <a:gd name="connsiteX16" fmla="*/ 8188842 w 8407400"/>
                      <a:gd name="connsiteY16" fmla="*/ 0 h 6466215"/>
                      <a:gd name="connsiteX17" fmla="*/ 8407400 w 8407400"/>
                      <a:gd name="connsiteY17" fmla="*/ 218558 h 6466215"/>
                      <a:gd name="connsiteX18" fmla="*/ 8407400 w 8407400"/>
                      <a:gd name="connsiteY18" fmla="*/ 706367 h 6466215"/>
                      <a:gd name="connsiteX19" fmla="*/ 8407400 w 8407400"/>
                      <a:gd name="connsiteY19" fmla="*/ 1073594 h 6466215"/>
                      <a:gd name="connsiteX20" fmla="*/ 8407400 w 8407400"/>
                      <a:gd name="connsiteY20" fmla="*/ 1681985 h 6466215"/>
                      <a:gd name="connsiteX21" fmla="*/ 8407400 w 8407400"/>
                      <a:gd name="connsiteY21" fmla="*/ 2290376 h 6466215"/>
                      <a:gd name="connsiteX22" fmla="*/ 8407400 w 8407400"/>
                      <a:gd name="connsiteY22" fmla="*/ 2778185 h 6466215"/>
                      <a:gd name="connsiteX23" fmla="*/ 8407400 w 8407400"/>
                      <a:gd name="connsiteY23" fmla="*/ 3386575 h 6466215"/>
                      <a:gd name="connsiteX24" fmla="*/ 8407400 w 8407400"/>
                      <a:gd name="connsiteY24" fmla="*/ 3934675 h 6466215"/>
                      <a:gd name="connsiteX25" fmla="*/ 8407400 w 8407400"/>
                      <a:gd name="connsiteY25" fmla="*/ 4543066 h 6466215"/>
                      <a:gd name="connsiteX26" fmla="*/ 8407400 w 8407400"/>
                      <a:gd name="connsiteY26" fmla="*/ 4970584 h 6466215"/>
                      <a:gd name="connsiteX27" fmla="*/ 8407400 w 8407400"/>
                      <a:gd name="connsiteY27" fmla="*/ 5518684 h 6466215"/>
                      <a:gd name="connsiteX28" fmla="*/ 8407400 w 8407400"/>
                      <a:gd name="connsiteY28" fmla="*/ 6247657 h 6466215"/>
                      <a:gd name="connsiteX29" fmla="*/ 8188842 w 8407400"/>
                      <a:gd name="connsiteY29" fmla="*/ 6466215 h 6466215"/>
                      <a:gd name="connsiteX30" fmla="*/ 7460130 w 8407400"/>
                      <a:gd name="connsiteY30" fmla="*/ 6466215 h 6466215"/>
                      <a:gd name="connsiteX31" fmla="*/ 7050230 w 8407400"/>
                      <a:gd name="connsiteY31" fmla="*/ 6466215 h 6466215"/>
                      <a:gd name="connsiteX32" fmla="*/ 6321518 w 8407400"/>
                      <a:gd name="connsiteY32" fmla="*/ 6466215 h 6466215"/>
                      <a:gd name="connsiteX33" fmla="*/ 5672509 w 8407400"/>
                      <a:gd name="connsiteY33" fmla="*/ 6466215 h 6466215"/>
                      <a:gd name="connsiteX34" fmla="*/ 5103203 w 8407400"/>
                      <a:gd name="connsiteY34" fmla="*/ 6466215 h 6466215"/>
                      <a:gd name="connsiteX35" fmla="*/ 4374492 w 8407400"/>
                      <a:gd name="connsiteY35" fmla="*/ 6466215 h 6466215"/>
                      <a:gd name="connsiteX36" fmla="*/ 3964591 w 8407400"/>
                      <a:gd name="connsiteY36" fmla="*/ 6466215 h 6466215"/>
                      <a:gd name="connsiteX37" fmla="*/ 3395285 w 8407400"/>
                      <a:gd name="connsiteY37" fmla="*/ 6466215 h 6466215"/>
                      <a:gd name="connsiteX38" fmla="*/ 2825979 w 8407400"/>
                      <a:gd name="connsiteY38" fmla="*/ 6466215 h 6466215"/>
                      <a:gd name="connsiteX39" fmla="*/ 2416079 w 8407400"/>
                      <a:gd name="connsiteY39" fmla="*/ 6466215 h 6466215"/>
                      <a:gd name="connsiteX40" fmla="*/ 2006179 w 8407400"/>
                      <a:gd name="connsiteY40" fmla="*/ 6466215 h 6466215"/>
                      <a:gd name="connsiteX41" fmla="*/ 1357170 w 8407400"/>
                      <a:gd name="connsiteY41" fmla="*/ 6466215 h 6466215"/>
                      <a:gd name="connsiteX42" fmla="*/ 708161 w 8407400"/>
                      <a:gd name="connsiteY42" fmla="*/ 6466215 h 6466215"/>
                      <a:gd name="connsiteX43" fmla="*/ 218558 w 8407400"/>
                      <a:gd name="connsiteY43" fmla="*/ 6466215 h 6466215"/>
                      <a:gd name="connsiteX44" fmla="*/ 0 w 8407400"/>
                      <a:gd name="connsiteY44" fmla="*/ 6247657 h 6466215"/>
                      <a:gd name="connsiteX45" fmla="*/ 0 w 8407400"/>
                      <a:gd name="connsiteY45" fmla="*/ 5820139 h 6466215"/>
                      <a:gd name="connsiteX46" fmla="*/ 0 w 8407400"/>
                      <a:gd name="connsiteY46" fmla="*/ 5392621 h 6466215"/>
                      <a:gd name="connsiteX47" fmla="*/ 0 w 8407400"/>
                      <a:gd name="connsiteY47" fmla="*/ 4723939 h 6466215"/>
                      <a:gd name="connsiteX48" fmla="*/ 0 w 8407400"/>
                      <a:gd name="connsiteY48" fmla="*/ 4356712 h 6466215"/>
                      <a:gd name="connsiteX49" fmla="*/ 0 w 8407400"/>
                      <a:gd name="connsiteY49" fmla="*/ 3748321 h 6466215"/>
                      <a:gd name="connsiteX50" fmla="*/ 0 w 8407400"/>
                      <a:gd name="connsiteY50" fmla="*/ 3079640 h 6466215"/>
                      <a:gd name="connsiteX51" fmla="*/ 0 w 8407400"/>
                      <a:gd name="connsiteY51" fmla="*/ 2712413 h 6466215"/>
                      <a:gd name="connsiteX52" fmla="*/ 0 w 8407400"/>
                      <a:gd name="connsiteY52" fmla="*/ 2224604 h 6466215"/>
                      <a:gd name="connsiteX53" fmla="*/ 0 w 8407400"/>
                      <a:gd name="connsiteY53" fmla="*/ 1555922 h 6466215"/>
                      <a:gd name="connsiteX54" fmla="*/ 0 w 8407400"/>
                      <a:gd name="connsiteY54" fmla="*/ 1068113 h 6466215"/>
                      <a:gd name="connsiteX55" fmla="*/ 0 w 8407400"/>
                      <a:gd name="connsiteY55" fmla="*/ 218558 h 646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407400" h="6466215" extrusionOk="0">
                        <a:moveTo>
                          <a:pt x="0" y="218558"/>
                        </a:moveTo>
                        <a:cubicBezTo>
                          <a:pt x="14398" y="75697"/>
                          <a:pt x="128278" y="15466"/>
                          <a:pt x="218558" y="0"/>
                        </a:cubicBezTo>
                        <a:cubicBezTo>
                          <a:pt x="463373" y="-56263"/>
                          <a:pt x="570752" y="64219"/>
                          <a:pt x="787864" y="0"/>
                        </a:cubicBezTo>
                        <a:cubicBezTo>
                          <a:pt x="1004976" y="-64219"/>
                          <a:pt x="1104486" y="37590"/>
                          <a:pt x="1277467" y="0"/>
                        </a:cubicBezTo>
                        <a:cubicBezTo>
                          <a:pt x="1450448" y="-37590"/>
                          <a:pt x="1789477" y="28745"/>
                          <a:pt x="1926476" y="0"/>
                        </a:cubicBezTo>
                        <a:cubicBezTo>
                          <a:pt x="2063475" y="-28745"/>
                          <a:pt x="2235321" y="43417"/>
                          <a:pt x="2416079" y="0"/>
                        </a:cubicBezTo>
                        <a:cubicBezTo>
                          <a:pt x="2596837" y="-43417"/>
                          <a:pt x="2631869" y="13022"/>
                          <a:pt x="2746277" y="0"/>
                        </a:cubicBezTo>
                        <a:cubicBezTo>
                          <a:pt x="2860685" y="-13022"/>
                          <a:pt x="3262275" y="66566"/>
                          <a:pt x="3395285" y="0"/>
                        </a:cubicBezTo>
                        <a:cubicBezTo>
                          <a:pt x="3528295" y="-66566"/>
                          <a:pt x="3699380" y="61556"/>
                          <a:pt x="3964591" y="0"/>
                        </a:cubicBezTo>
                        <a:cubicBezTo>
                          <a:pt x="4229802" y="-61556"/>
                          <a:pt x="4308831" y="63062"/>
                          <a:pt x="4613600" y="0"/>
                        </a:cubicBezTo>
                        <a:cubicBezTo>
                          <a:pt x="4918369" y="-63062"/>
                          <a:pt x="5037080" y="14932"/>
                          <a:pt x="5182906" y="0"/>
                        </a:cubicBezTo>
                        <a:cubicBezTo>
                          <a:pt x="5328732" y="-14932"/>
                          <a:pt x="5364852" y="3631"/>
                          <a:pt x="5513104" y="0"/>
                        </a:cubicBezTo>
                        <a:cubicBezTo>
                          <a:pt x="5661356" y="-3631"/>
                          <a:pt x="5825465" y="40365"/>
                          <a:pt x="6082410" y="0"/>
                        </a:cubicBezTo>
                        <a:cubicBezTo>
                          <a:pt x="6339355" y="-40365"/>
                          <a:pt x="6542504" y="29907"/>
                          <a:pt x="6811121" y="0"/>
                        </a:cubicBezTo>
                        <a:cubicBezTo>
                          <a:pt x="7079738" y="-29907"/>
                          <a:pt x="7103328" y="21622"/>
                          <a:pt x="7300725" y="0"/>
                        </a:cubicBezTo>
                        <a:cubicBezTo>
                          <a:pt x="7498122" y="-21622"/>
                          <a:pt x="7488030" y="4339"/>
                          <a:pt x="7630922" y="0"/>
                        </a:cubicBezTo>
                        <a:cubicBezTo>
                          <a:pt x="7773814" y="-4339"/>
                          <a:pt x="7949229" y="21362"/>
                          <a:pt x="8188842" y="0"/>
                        </a:cubicBezTo>
                        <a:cubicBezTo>
                          <a:pt x="8322684" y="-6554"/>
                          <a:pt x="8374078" y="90740"/>
                          <a:pt x="8407400" y="218558"/>
                        </a:cubicBezTo>
                        <a:cubicBezTo>
                          <a:pt x="8413734" y="404010"/>
                          <a:pt x="8404310" y="590180"/>
                          <a:pt x="8407400" y="706367"/>
                        </a:cubicBezTo>
                        <a:cubicBezTo>
                          <a:pt x="8410490" y="822554"/>
                          <a:pt x="8392155" y="932146"/>
                          <a:pt x="8407400" y="1073594"/>
                        </a:cubicBezTo>
                        <a:cubicBezTo>
                          <a:pt x="8422645" y="1215042"/>
                          <a:pt x="8362967" y="1388511"/>
                          <a:pt x="8407400" y="1681985"/>
                        </a:cubicBezTo>
                        <a:cubicBezTo>
                          <a:pt x="8451833" y="1975459"/>
                          <a:pt x="8376021" y="2019228"/>
                          <a:pt x="8407400" y="2290376"/>
                        </a:cubicBezTo>
                        <a:cubicBezTo>
                          <a:pt x="8438779" y="2561524"/>
                          <a:pt x="8371193" y="2638035"/>
                          <a:pt x="8407400" y="2778185"/>
                        </a:cubicBezTo>
                        <a:cubicBezTo>
                          <a:pt x="8443607" y="2918335"/>
                          <a:pt x="8370410" y="3113952"/>
                          <a:pt x="8407400" y="3386575"/>
                        </a:cubicBezTo>
                        <a:cubicBezTo>
                          <a:pt x="8444390" y="3659198"/>
                          <a:pt x="8375530" y="3733007"/>
                          <a:pt x="8407400" y="3934675"/>
                        </a:cubicBezTo>
                        <a:cubicBezTo>
                          <a:pt x="8439270" y="4136343"/>
                          <a:pt x="8345984" y="4315259"/>
                          <a:pt x="8407400" y="4543066"/>
                        </a:cubicBezTo>
                        <a:cubicBezTo>
                          <a:pt x="8468816" y="4770873"/>
                          <a:pt x="8377182" y="4868091"/>
                          <a:pt x="8407400" y="4970584"/>
                        </a:cubicBezTo>
                        <a:cubicBezTo>
                          <a:pt x="8437618" y="5073077"/>
                          <a:pt x="8369535" y="5347783"/>
                          <a:pt x="8407400" y="5518684"/>
                        </a:cubicBezTo>
                        <a:cubicBezTo>
                          <a:pt x="8445265" y="5689585"/>
                          <a:pt x="8398751" y="6086908"/>
                          <a:pt x="8407400" y="6247657"/>
                        </a:cubicBezTo>
                        <a:cubicBezTo>
                          <a:pt x="8412679" y="6391323"/>
                          <a:pt x="8308680" y="6499026"/>
                          <a:pt x="8188842" y="6466215"/>
                        </a:cubicBezTo>
                        <a:cubicBezTo>
                          <a:pt x="8022054" y="6498799"/>
                          <a:pt x="7606986" y="6416992"/>
                          <a:pt x="7460130" y="6466215"/>
                        </a:cubicBezTo>
                        <a:cubicBezTo>
                          <a:pt x="7313274" y="6515438"/>
                          <a:pt x="7202368" y="6438730"/>
                          <a:pt x="7050230" y="6466215"/>
                        </a:cubicBezTo>
                        <a:cubicBezTo>
                          <a:pt x="6898092" y="6493700"/>
                          <a:pt x="6635499" y="6447090"/>
                          <a:pt x="6321518" y="6466215"/>
                        </a:cubicBezTo>
                        <a:cubicBezTo>
                          <a:pt x="6007537" y="6485340"/>
                          <a:pt x="5996001" y="6390298"/>
                          <a:pt x="5672509" y="6466215"/>
                        </a:cubicBezTo>
                        <a:cubicBezTo>
                          <a:pt x="5349017" y="6542132"/>
                          <a:pt x="5232007" y="6434672"/>
                          <a:pt x="5103203" y="6466215"/>
                        </a:cubicBezTo>
                        <a:cubicBezTo>
                          <a:pt x="4974399" y="6497758"/>
                          <a:pt x="4596793" y="6391710"/>
                          <a:pt x="4374492" y="6466215"/>
                        </a:cubicBezTo>
                        <a:cubicBezTo>
                          <a:pt x="4152191" y="6540720"/>
                          <a:pt x="4163573" y="6445695"/>
                          <a:pt x="3964591" y="6466215"/>
                        </a:cubicBezTo>
                        <a:cubicBezTo>
                          <a:pt x="3765609" y="6486735"/>
                          <a:pt x="3545677" y="6437416"/>
                          <a:pt x="3395285" y="6466215"/>
                        </a:cubicBezTo>
                        <a:cubicBezTo>
                          <a:pt x="3244893" y="6495014"/>
                          <a:pt x="3032924" y="6447830"/>
                          <a:pt x="2825979" y="6466215"/>
                        </a:cubicBezTo>
                        <a:cubicBezTo>
                          <a:pt x="2619034" y="6484600"/>
                          <a:pt x="2553493" y="6458696"/>
                          <a:pt x="2416079" y="6466215"/>
                        </a:cubicBezTo>
                        <a:cubicBezTo>
                          <a:pt x="2278665" y="6473734"/>
                          <a:pt x="2166241" y="6418028"/>
                          <a:pt x="2006179" y="6466215"/>
                        </a:cubicBezTo>
                        <a:cubicBezTo>
                          <a:pt x="1846117" y="6514402"/>
                          <a:pt x="1675639" y="6431641"/>
                          <a:pt x="1357170" y="6466215"/>
                        </a:cubicBezTo>
                        <a:cubicBezTo>
                          <a:pt x="1038701" y="6500789"/>
                          <a:pt x="1020130" y="6397865"/>
                          <a:pt x="708161" y="6466215"/>
                        </a:cubicBezTo>
                        <a:cubicBezTo>
                          <a:pt x="396192" y="6534565"/>
                          <a:pt x="412654" y="6444412"/>
                          <a:pt x="218558" y="6466215"/>
                        </a:cubicBezTo>
                        <a:cubicBezTo>
                          <a:pt x="90323" y="6449939"/>
                          <a:pt x="7807" y="6386759"/>
                          <a:pt x="0" y="6247657"/>
                        </a:cubicBezTo>
                        <a:cubicBezTo>
                          <a:pt x="-8175" y="6119438"/>
                          <a:pt x="5978" y="6027661"/>
                          <a:pt x="0" y="5820139"/>
                        </a:cubicBezTo>
                        <a:cubicBezTo>
                          <a:pt x="-5978" y="5612617"/>
                          <a:pt x="24865" y="5561756"/>
                          <a:pt x="0" y="5392621"/>
                        </a:cubicBezTo>
                        <a:cubicBezTo>
                          <a:pt x="-24865" y="5223486"/>
                          <a:pt x="71438" y="4906030"/>
                          <a:pt x="0" y="4723939"/>
                        </a:cubicBezTo>
                        <a:cubicBezTo>
                          <a:pt x="-71438" y="4541848"/>
                          <a:pt x="43547" y="4488725"/>
                          <a:pt x="0" y="4356712"/>
                        </a:cubicBezTo>
                        <a:cubicBezTo>
                          <a:pt x="-43547" y="4224699"/>
                          <a:pt x="20285" y="3995327"/>
                          <a:pt x="0" y="3748321"/>
                        </a:cubicBezTo>
                        <a:cubicBezTo>
                          <a:pt x="-20285" y="3501315"/>
                          <a:pt x="71739" y="3258570"/>
                          <a:pt x="0" y="3079640"/>
                        </a:cubicBezTo>
                        <a:cubicBezTo>
                          <a:pt x="-71739" y="2900710"/>
                          <a:pt x="11219" y="2815455"/>
                          <a:pt x="0" y="2712413"/>
                        </a:cubicBezTo>
                        <a:cubicBezTo>
                          <a:pt x="-11219" y="2609371"/>
                          <a:pt x="39087" y="2377157"/>
                          <a:pt x="0" y="2224604"/>
                        </a:cubicBezTo>
                        <a:cubicBezTo>
                          <a:pt x="-39087" y="2072051"/>
                          <a:pt x="42983" y="1736783"/>
                          <a:pt x="0" y="1555922"/>
                        </a:cubicBezTo>
                        <a:cubicBezTo>
                          <a:pt x="-42983" y="1375061"/>
                          <a:pt x="45857" y="1230121"/>
                          <a:pt x="0" y="1068113"/>
                        </a:cubicBezTo>
                        <a:cubicBezTo>
                          <a:pt x="-45857" y="906105"/>
                          <a:pt x="81988" y="597417"/>
                          <a:pt x="0" y="218558"/>
                        </a:cubicBezTo>
                        <a:close/>
                      </a:path>
                    </a:pathLst>
                  </a:custGeom>
                  <ask:type>
                    <ask:lineSketchNone/>
                  </ask:type>
                </ask:lineSketchStyleProps>
              </a:ext>
            </a:extLst>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400" dirty="0"/>
              <a:t>金融概念问题</a:t>
            </a:r>
            <a:endParaRPr kumimoji="0" lang="zh-CN" altLang="en-US" sz="2400" i="0" u="none" strike="noStrike" cap="none" spc="0" normalizeH="0" baseline="0" dirty="0">
              <a:ln>
                <a:noFill/>
              </a:ln>
              <a:solidFill>
                <a:srgbClr val="000000"/>
              </a:solidFill>
              <a:effectLst/>
              <a:uFillTx/>
              <a:latin typeface="+mj-lt"/>
              <a:ea typeface="+mj-ea"/>
              <a:cs typeface="+mj-cs"/>
              <a:sym typeface="Alibaba PuHuiTi 2 55 Regular"/>
            </a:endParaRPr>
          </a:p>
        </p:txBody>
      </p:sp>
      <p:pic>
        <p:nvPicPr>
          <p:cNvPr id="59" name="图形 58">
            <a:extLst>
              <a:ext uri="{FF2B5EF4-FFF2-40B4-BE49-F238E27FC236}">
                <a16:creationId xmlns:a16="http://schemas.microsoft.com/office/drawing/2014/main" id="{4460E16C-7A74-9E03-8C45-78E3245AE7C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4618" y="5891165"/>
            <a:ext cx="764386" cy="764386"/>
          </a:xfrm>
          <a:prstGeom prst="rect">
            <a:avLst/>
          </a:prstGeom>
        </p:spPr>
      </p:pic>
      <p:pic>
        <p:nvPicPr>
          <p:cNvPr id="60" name="图形 59">
            <a:extLst>
              <a:ext uri="{FF2B5EF4-FFF2-40B4-BE49-F238E27FC236}">
                <a16:creationId xmlns:a16="http://schemas.microsoft.com/office/drawing/2014/main" id="{A7BF84A9-6710-743E-0D93-DE9601D21C4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50626" y="10309413"/>
            <a:ext cx="672371" cy="672371"/>
          </a:xfrm>
          <a:prstGeom prst="rect">
            <a:avLst/>
          </a:prstGeom>
        </p:spPr>
      </p:pic>
      <p:pic>
        <p:nvPicPr>
          <p:cNvPr id="70" name="图形 69">
            <a:extLst>
              <a:ext uri="{FF2B5EF4-FFF2-40B4-BE49-F238E27FC236}">
                <a16:creationId xmlns:a16="http://schemas.microsoft.com/office/drawing/2014/main" id="{931CB0B9-A7CB-FCB8-5BA6-F1A5BF6169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991854" y="9042048"/>
            <a:ext cx="1905000" cy="1905000"/>
          </a:xfrm>
          <a:prstGeom prst="rect">
            <a:avLst/>
          </a:prstGeom>
        </p:spPr>
      </p:pic>
      <p:sp>
        <p:nvSpPr>
          <p:cNvPr id="71" name="文本框 70">
            <a:extLst>
              <a:ext uri="{FF2B5EF4-FFF2-40B4-BE49-F238E27FC236}">
                <a16:creationId xmlns:a16="http://schemas.microsoft.com/office/drawing/2014/main" id="{521C2399-7044-DB1C-9F0E-354D8A1E9C0D}"/>
              </a:ext>
            </a:extLst>
          </p:cNvPr>
          <p:cNvSpPr txBox="1"/>
          <p:nvPr/>
        </p:nvSpPr>
        <p:spPr>
          <a:xfrm>
            <a:off x="18353052" y="10758608"/>
            <a:ext cx="1502058" cy="4719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2400" i="0" u="none" strike="noStrike" cap="none" spc="0" normalizeH="0" baseline="0" dirty="0">
                <a:ln>
                  <a:noFill/>
                </a:ln>
                <a:solidFill>
                  <a:srgbClr val="000000"/>
                </a:solidFill>
                <a:effectLst/>
                <a:uFillTx/>
                <a:latin typeface="+mj-lt"/>
                <a:ea typeface="+mj-ea"/>
                <a:cs typeface="+mj-cs"/>
                <a:sym typeface="Alibaba PuHuiTi 2 55 Regular"/>
              </a:rPr>
              <a:t>ChatGLM</a:t>
            </a:r>
            <a:endParaRPr kumimoji="0" lang="zh-CN" altLang="en-US" sz="2400" i="0" u="none" strike="noStrike" cap="none" spc="0" normalizeH="0" baseline="0" dirty="0">
              <a:ln>
                <a:noFill/>
              </a:ln>
              <a:solidFill>
                <a:srgbClr val="000000"/>
              </a:solidFill>
              <a:effectLst/>
              <a:uFillTx/>
              <a:latin typeface="+mj-lt"/>
              <a:ea typeface="+mj-ea"/>
              <a:cs typeface="+mj-cs"/>
              <a:sym typeface="Alibaba PuHuiTi 2 55 Regular"/>
            </a:endParaRPr>
          </a:p>
        </p:txBody>
      </p:sp>
      <p:pic>
        <p:nvPicPr>
          <p:cNvPr id="72" name="图形 71">
            <a:extLst>
              <a:ext uri="{FF2B5EF4-FFF2-40B4-BE49-F238E27FC236}">
                <a16:creationId xmlns:a16="http://schemas.microsoft.com/office/drawing/2014/main" id="{807CF06E-A93D-CE37-E95E-1F9006B31FA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flipH="1" flipV="1">
            <a:off x="17074388" y="7365373"/>
            <a:ext cx="703604" cy="703604"/>
          </a:xfrm>
          <a:prstGeom prst="rect">
            <a:avLst/>
          </a:prstGeom>
        </p:spPr>
      </p:pic>
      <p:sp>
        <p:nvSpPr>
          <p:cNvPr id="73" name="文本框 72">
            <a:extLst>
              <a:ext uri="{FF2B5EF4-FFF2-40B4-BE49-F238E27FC236}">
                <a16:creationId xmlns:a16="http://schemas.microsoft.com/office/drawing/2014/main" id="{0C2DA73A-F1DB-DEAF-186C-8F052F0AA143}"/>
              </a:ext>
            </a:extLst>
          </p:cNvPr>
          <p:cNvSpPr txBox="1"/>
          <p:nvPr/>
        </p:nvSpPr>
        <p:spPr>
          <a:xfrm>
            <a:off x="16796298" y="8088941"/>
            <a:ext cx="1349295" cy="84125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lang="zh-CN" altLang="en-US" sz="2400" dirty="0"/>
              <a:t>表格问答</a:t>
            </a:r>
            <a:endParaRPr lang="en-US" altLang="zh-CN" sz="2400" dirty="0"/>
          </a:p>
          <a:p>
            <a:pPr marL="0" marR="0" indent="0" defTabSz="825500" rtl="0" fontAlgn="auto" latinLnBrk="0" hangingPunct="0">
              <a:lnSpc>
                <a:spcPct val="100000"/>
              </a:lnSpc>
              <a:spcBef>
                <a:spcPts val="0"/>
              </a:spcBef>
              <a:spcAft>
                <a:spcPts val="0"/>
              </a:spcAft>
              <a:buClrTx/>
              <a:buSzTx/>
              <a:buFontTx/>
              <a:buNone/>
            </a:pPr>
            <a:r>
              <a:rPr kumimoji="0" lang="en-US" altLang="zh-CN" sz="2400" i="0" u="none" strike="noStrike" cap="none" spc="0" normalizeH="0" baseline="0" dirty="0">
                <a:ln>
                  <a:noFill/>
                </a:ln>
                <a:solidFill>
                  <a:srgbClr val="000000"/>
                </a:solidFill>
                <a:effectLst/>
                <a:uFillTx/>
                <a:latin typeface="+mj-lt"/>
                <a:ea typeface="+mj-ea"/>
                <a:cs typeface="+mj-cs"/>
                <a:sym typeface="Alibaba PuHuiTi 2 55 Regular"/>
              </a:rPr>
              <a:t>prefix</a:t>
            </a:r>
            <a:endParaRPr kumimoji="0" lang="zh-CN" altLang="en-US" sz="2400" i="0" u="none" strike="noStrike" cap="none" spc="0" normalizeH="0" baseline="0" dirty="0">
              <a:ln>
                <a:noFill/>
              </a:ln>
              <a:solidFill>
                <a:srgbClr val="000000"/>
              </a:solidFill>
              <a:effectLst/>
              <a:uFillTx/>
              <a:latin typeface="+mj-lt"/>
              <a:ea typeface="+mj-ea"/>
              <a:cs typeface="+mj-cs"/>
              <a:sym typeface="Alibaba PuHuiTi 2 55 Regular"/>
            </a:endParaRPr>
          </a:p>
        </p:txBody>
      </p:sp>
      <p:pic>
        <p:nvPicPr>
          <p:cNvPr id="77" name="图形 76">
            <a:extLst>
              <a:ext uri="{FF2B5EF4-FFF2-40B4-BE49-F238E27FC236}">
                <a16:creationId xmlns:a16="http://schemas.microsoft.com/office/drawing/2014/main" id="{1307DDD9-17F9-4054-5B1F-C70C18BBC8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337575" y="5575158"/>
            <a:ext cx="981867" cy="981867"/>
          </a:xfrm>
          <a:prstGeom prst="rect">
            <a:avLst/>
          </a:prstGeom>
        </p:spPr>
      </p:pic>
      <p:sp>
        <p:nvSpPr>
          <p:cNvPr id="79" name="文本框 78">
            <a:extLst>
              <a:ext uri="{FF2B5EF4-FFF2-40B4-BE49-F238E27FC236}">
                <a16:creationId xmlns:a16="http://schemas.microsoft.com/office/drawing/2014/main" id="{6637E7C5-ADCE-D566-D100-4885C50C378A}"/>
              </a:ext>
            </a:extLst>
          </p:cNvPr>
          <p:cNvSpPr txBox="1"/>
          <p:nvPr/>
        </p:nvSpPr>
        <p:spPr>
          <a:xfrm>
            <a:off x="18182068" y="6437372"/>
            <a:ext cx="1323363" cy="84125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400" dirty="0"/>
              <a:t>查询</a:t>
            </a:r>
            <a:r>
              <a:rPr lang="en-US" altLang="zh-CN" sz="2400" dirty="0"/>
              <a:t>+</a:t>
            </a:r>
          </a:p>
          <a:p>
            <a:pPr marL="0" marR="0" indent="0" algn="ctr" defTabSz="825500" rtl="0" fontAlgn="auto" latinLnBrk="0" hangingPunct="0">
              <a:lnSpc>
                <a:spcPct val="100000"/>
              </a:lnSpc>
              <a:spcBef>
                <a:spcPts val="0"/>
              </a:spcBef>
              <a:spcAft>
                <a:spcPts val="0"/>
              </a:spcAft>
              <a:buClrTx/>
              <a:buSzTx/>
              <a:buFontTx/>
              <a:buNone/>
            </a:pPr>
            <a:r>
              <a:rPr lang="zh-CN" altLang="en-US" sz="2400" dirty="0"/>
              <a:t>模板填充</a:t>
            </a:r>
            <a:endParaRPr kumimoji="0" lang="zh-CN" altLang="en-US" sz="2400" i="0" u="none" strike="noStrike" cap="none" spc="0" normalizeH="0" baseline="0" dirty="0">
              <a:ln>
                <a:noFill/>
              </a:ln>
              <a:solidFill>
                <a:srgbClr val="000000"/>
              </a:solidFill>
              <a:effectLst/>
              <a:uFillTx/>
              <a:latin typeface="+mj-lt"/>
              <a:ea typeface="+mj-ea"/>
              <a:cs typeface="+mj-cs"/>
              <a:sym typeface="Alibaba PuHuiTi 2 55 Regular"/>
            </a:endParaRPr>
          </a:p>
        </p:txBody>
      </p:sp>
      <p:pic>
        <p:nvPicPr>
          <p:cNvPr id="82" name="图形 81">
            <a:extLst>
              <a:ext uri="{FF2B5EF4-FFF2-40B4-BE49-F238E27FC236}">
                <a16:creationId xmlns:a16="http://schemas.microsoft.com/office/drawing/2014/main" id="{57A74850-6482-F007-042E-65F93A34F04E}"/>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9965176">
            <a:off x="20755816" y="8708387"/>
            <a:ext cx="375673" cy="375673"/>
          </a:xfrm>
          <a:prstGeom prst="rect">
            <a:avLst/>
          </a:prstGeom>
        </p:spPr>
      </p:pic>
      <p:pic>
        <p:nvPicPr>
          <p:cNvPr id="83" name="图形 82">
            <a:extLst>
              <a:ext uri="{FF2B5EF4-FFF2-40B4-BE49-F238E27FC236}">
                <a16:creationId xmlns:a16="http://schemas.microsoft.com/office/drawing/2014/main" id="{C2620488-FC96-8ECB-DB7F-CF1ABACD59B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204795" y="7865322"/>
            <a:ext cx="1517555" cy="1517555"/>
          </a:xfrm>
          <a:prstGeom prst="rect">
            <a:avLst/>
          </a:prstGeom>
        </p:spPr>
      </p:pic>
      <p:sp>
        <p:nvSpPr>
          <p:cNvPr id="84" name="文本框 83">
            <a:extLst>
              <a:ext uri="{FF2B5EF4-FFF2-40B4-BE49-F238E27FC236}">
                <a16:creationId xmlns:a16="http://schemas.microsoft.com/office/drawing/2014/main" id="{538B9C2D-1929-5C27-8440-4804ADEDD60F}"/>
              </a:ext>
            </a:extLst>
          </p:cNvPr>
          <p:cNvSpPr txBox="1"/>
          <p:nvPr/>
        </p:nvSpPr>
        <p:spPr>
          <a:xfrm>
            <a:off x="21519308" y="9562891"/>
            <a:ext cx="888528" cy="4719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2400" dirty="0"/>
              <a:t>回复</a:t>
            </a:r>
            <a:endParaRPr kumimoji="0" lang="zh-CN" altLang="en-US" sz="2400" i="0" u="none" strike="noStrike" cap="none" spc="0" normalizeH="0" baseline="0" dirty="0">
              <a:ln>
                <a:noFill/>
              </a:ln>
              <a:solidFill>
                <a:srgbClr val="000000"/>
              </a:solidFill>
              <a:effectLst/>
              <a:uFillTx/>
              <a:latin typeface="+mj-lt"/>
              <a:ea typeface="+mj-ea"/>
              <a:cs typeface="+mj-cs"/>
              <a:sym typeface="Alibaba PuHuiTi 2 55 Regular"/>
            </a:endParaRPr>
          </a:p>
        </p:txBody>
      </p:sp>
      <p:pic>
        <p:nvPicPr>
          <p:cNvPr id="3" name="图形 2">
            <a:extLst>
              <a:ext uri="{FF2B5EF4-FFF2-40B4-BE49-F238E27FC236}">
                <a16:creationId xmlns:a16="http://schemas.microsoft.com/office/drawing/2014/main" id="{F8366011-8218-0047-2BD5-BEB7A6DDC108}"/>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560164">
            <a:off x="20714727" y="8094545"/>
            <a:ext cx="375673" cy="375673"/>
          </a:xfrm>
          <a:prstGeom prst="rect">
            <a:avLst/>
          </a:prstGeom>
        </p:spPr>
      </p:pic>
      <p:pic>
        <p:nvPicPr>
          <p:cNvPr id="54" name="图形 53">
            <a:extLst>
              <a:ext uri="{FF2B5EF4-FFF2-40B4-BE49-F238E27FC236}">
                <a16:creationId xmlns:a16="http://schemas.microsoft.com/office/drawing/2014/main" id="{5F304E38-3CF5-7994-0A0C-60BCFD2848D3}"/>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3292302" y="4559951"/>
            <a:ext cx="762642" cy="762642"/>
          </a:xfrm>
          <a:prstGeom prst="rect">
            <a:avLst/>
          </a:prstGeom>
        </p:spPr>
      </p:pic>
      <p:grpSp>
        <p:nvGrpSpPr>
          <p:cNvPr id="15" name="组合 14">
            <a:extLst>
              <a:ext uri="{FF2B5EF4-FFF2-40B4-BE49-F238E27FC236}">
                <a16:creationId xmlns:a16="http://schemas.microsoft.com/office/drawing/2014/main" id="{5EF69837-1474-E529-2EE2-A420B176C83E}"/>
              </a:ext>
            </a:extLst>
          </p:cNvPr>
          <p:cNvGrpSpPr/>
          <p:nvPr/>
        </p:nvGrpSpPr>
        <p:grpSpPr>
          <a:xfrm>
            <a:off x="1578949" y="3406232"/>
            <a:ext cx="7842859" cy="4498570"/>
            <a:chOff x="1578949" y="3406232"/>
            <a:chExt cx="7842859" cy="4498570"/>
          </a:xfrm>
        </p:grpSpPr>
        <p:pic>
          <p:nvPicPr>
            <p:cNvPr id="29" name="图形 28">
              <a:extLst>
                <a:ext uri="{FF2B5EF4-FFF2-40B4-BE49-F238E27FC236}">
                  <a16:creationId xmlns:a16="http://schemas.microsoft.com/office/drawing/2014/main" id="{BCB4A3C8-3BE2-F59B-3A5F-5EF4B2C534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55038" y="4823300"/>
              <a:ext cx="1905000" cy="1905000"/>
            </a:xfrm>
            <a:prstGeom prst="rect">
              <a:avLst/>
            </a:prstGeom>
          </p:spPr>
        </p:pic>
        <p:sp>
          <p:nvSpPr>
            <p:cNvPr id="30" name="文本框 29">
              <a:extLst>
                <a:ext uri="{FF2B5EF4-FFF2-40B4-BE49-F238E27FC236}">
                  <a16:creationId xmlns:a16="http://schemas.microsoft.com/office/drawing/2014/main" id="{2FAFF947-B42F-558A-145E-ECAA04A623DA}"/>
                </a:ext>
              </a:extLst>
            </p:cNvPr>
            <p:cNvSpPr txBox="1"/>
            <p:nvPr/>
          </p:nvSpPr>
          <p:spPr>
            <a:xfrm>
              <a:off x="5484001" y="6775834"/>
              <a:ext cx="1689365" cy="4719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2400" i="0" u="none" strike="noStrike" cap="none" spc="0" normalizeH="0" baseline="0" dirty="0">
                  <a:ln>
                    <a:noFill/>
                  </a:ln>
                  <a:solidFill>
                    <a:srgbClr val="000000"/>
                  </a:solidFill>
                  <a:effectLst/>
                  <a:uFillTx/>
                  <a:latin typeface="+mj-lt"/>
                  <a:ea typeface="+mj-ea"/>
                  <a:cs typeface="+mj-cs"/>
                  <a:sym typeface="Alibaba PuHuiTi 2 55 Regular"/>
                </a:rPr>
                <a:t>ChatGLM</a:t>
              </a:r>
              <a:endParaRPr kumimoji="0" lang="zh-CN" altLang="en-US" sz="2400" i="0" u="none" strike="noStrike" cap="none" spc="0" normalizeH="0" baseline="0" dirty="0">
                <a:ln>
                  <a:noFill/>
                </a:ln>
                <a:solidFill>
                  <a:srgbClr val="000000"/>
                </a:solidFill>
                <a:effectLst/>
                <a:uFillTx/>
                <a:latin typeface="+mj-lt"/>
                <a:ea typeface="+mj-ea"/>
                <a:cs typeface="+mj-cs"/>
                <a:sym typeface="Alibaba PuHuiTi 2 55 Regular"/>
              </a:endParaRPr>
            </a:p>
          </p:txBody>
        </p:sp>
        <p:pic>
          <p:nvPicPr>
            <p:cNvPr id="32" name="图形 31">
              <a:extLst>
                <a:ext uri="{FF2B5EF4-FFF2-40B4-BE49-F238E27FC236}">
                  <a16:creationId xmlns:a16="http://schemas.microsoft.com/office/drawing/2014/main" id="{40902D11-CA34-D395-FD1E-DE9B4B15AF9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899875" y="5078846"/>
              <a:ext cx="1517555" cy="1517555"/>
            </a:xfrm>
            <a:prstGeom prst="rect">
              <a:avLst/>
            </a:prstGeom>
          </p:spPr>
        </p:pic>
        <p:pic>
          <p:nvPicPr>
            <p:cNvPr id="33" name="图形 32">
              <a:extLst>
                <a:ext uri="{FF2B5EF4-FFF2-40B4-BE49-F238E27FC236}">
                  <a16:creationId xmlns:a16="http://schemas.microsoft.com/office/drawing/2014/main" id="{4DEF7395-5710-813C-02FB-D163555F17A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779365" y="5675405"/>
              <a:ext cx="375673" cy="375673"/>
            </a:xfrm>
            <a:prstGeom prst="rect">
              <a:avLst/>
            </a:prstGeom>
          </p:spPr>
        </p:pic>
        <p:sp>
          <p:nvSpPr>
            <p:cNvPr id="34" name="文本框 33">
              <a:extLst>
                <a:ext uri="{FF2B5EF4-FFF2-40B4-BE49-F238E27FC236}">
                  <a16:creationId xmlns:a16="http://schemas.microsoft.com/office/drawing/2014/main" id="{9AD9861F-A205-F0E2-F177-9DE0C14B407C}"/>
                </a:ext>
              </a:extLst>
            </p:cNvPr>
            <p:cNvSpPr txBox="1"/>
            <p:nvPr/>
          </p:nvSpPr>
          <p:spPr>
            <a:xfrm>
              <a:off x="2234765" y="6647201"/>
              <a:ext cx="888528" cy="4719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2400" dirty="0"/>
                <a:t>问题</a:t>
              </a:r>
              <a:endParaRPr kumimoji="0" lang="zh-CN" altLang="en-US" sz="2400" i="0" u="none" strike="noStrike" cap="none" spc="0" normalizeH="0" baseline="0" dirty="0">
                <a:ln>
                  <a:noFill/>
                </a:ln>
                <a:solidFill>
                  <a:srgbClr val="000000"/>
                </a:solidFill>
                <a:effectLst/>
                <a:uFillTx/>
                <a:latin typeface="+mj-lt"/>
                <a:ea typeface="+mj-ea"/>
                <a:cs typeface="+mj-cs"/>
                <a:sym typeface="Alibaba PuHuiTi 2 55 Regular"/>
              </a:endParaRPr>
            </a:p>
          </p:txBody>
        </p:sp>
        <p:pic>
          <p:nvPicPr>
            <p:cNvPr id="64" name="图形 63">
              <a:extLst>
                <a:ext uri="{FF2B5EF4-FFF2-40B4-BE49-F238E27FC236}">
                  <a16:creationId xmlns:a16="http://schemas.microsoft.com/office/drawing/2014/main" id="{0A70BED1-6B69-7997-BC7B-CE992AC317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flipH="1" flipV="1">
              <a:off x="4069213" y="4162908"/>
              <a:ext cx="703604" cy="703604"/>
            </a:xfrm>
            <a:prstGeom prst="rect">
              <a:avLst/>
            </a:prstGeom>
          </p:spPr>
        </p:pic>
        <p:sp>
          <p:nvSpPr>
            <p:cNvPr id="65" name="文本框 64">
              <a:extLst>
                <a:ext uri="{FF2B5EF4-FFF2-40B4-BE49-F238E27FC236}">
                  <a16:creationId xmlns:a16="http://schemas.microsoft.com/office/drawing/2014/main" id="{8DA9FD56-EEF4-654E-9AFA-B23632741F5F}"/>
                </a:ext>
              </a:extLst>
            </p:cNvPr>
            <p:cNvSpPr txBox="1"/>
            <p:nvPr/>
          </p:nvSpPr>
          <p:spPr>
            <a:xfrm>
              <a:off x="3746366" y="4868578"/>
              <a:ext cx="1349295" cy="84125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lang="zh-CN" altLang="en-US" sz="2400" dirty="0"/>
                <a:t>分类器</a:t>
              </a:r>
              <a:r>
                <a:rPr lang="en-US" altLang="zh-CN" sz="2400" dirty="0"/>
                <a:t>prefix</a:t>
              </a:r>
              <a:endParaRPr kumimoji="0" lang="zh-CN" altLang="en-US" sz="2400" i="0" u="none" strike="noStrike" cap="none" spc="0" normalizeH="0" baseline="0" dirty="0">
                <a:ln>
                  <a:noFill/>
                </a:ln>
                <a:solidFill>
                  <a:srgbClr val="000000"/>
                </a:solidFill>
                <a:effectLst/>
                <a:uFillTx/>
                <a:latin typeface="+mj-lt"/>
                <a:ea typeface="+mj-ea"/>
                <a:cs typeface="+mj-cs"/>
                <a:sym typeface="Alibaba PuHuiTi 2 55 Regular"/>
              </a:endParaRPr>
            </a:p>
          </p:txBody>
        </p:sp>
        <p:pic>
          <p:nvPicPr>
            <p:cNvPr id="75" name="图形 74">
              <a:extLst>
                <a:ext uri="{FF2B5EF4-FFF2-40B4-BE49-F238E27FC236}">
                  <a16:creationId xmlns:a16="http://schemas.microsoft.com/office/drawing/2014/main" id="{9D35ACF4-5B75-9E4C-2CA9-D03EA2B3363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778918" y="6138908"/>
              <a:ext cx="981867" cy="981867"/>
            </a:xfrm>
            <a:prstGeom prst="rect">
              <a:avLst/>
            </a:prstGeom>
          </p:spPr>
        </p:pic>
        <p:sp>
          <p:nvSpPr>
            <p:cNvPr id="76" name="文本框 75">
              <a:extLst>
                <a:ext uri="{FF2B5EF4-FFF2-40B4-BE49-F238E27FC236}">
                  <a16:creationId xmlns:a16="http://schemas.microsoft.com/office/drawing/2014/main" id="{ECDA8A67-F081-BCE2-1085-DA8CC1D6FDE5}"/>
                </a:ext>
              </a:extLst>
            </p:cNvPr>
            <p:cNvSpPr txBox="1"/>
            <p:nvPr/>
          </p:nvSpPr>
          <p:spPr>
            <a:xfrm>
              <a:off x="7621206" y="7156751"/>
              <a:ext cx="1323363" cy="4719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400" dirty="0"/>
                <a:t>回答模板</a:t>
              </a:r>
              <a:endParaRPr kumimoji="0" lang="zh-CN" altLang="en-US" sz="2400" i="0" u="none" strike="noStrike" cap="none" spc="0" normalizeH="0" baseline="0" dirty="0">
                <a:ln>
                  <a:noFill/>
                </a:ln>
                <a:solidFill>
                  <a:srgbClr val="000000"/>
                </a:solidFill>
                <a:effectLst/>
                <a:uFillTx/>
                <a:latin typeface="+mj-lt"/>
                <a:ea typeface="+mj-ea"/>
                <a:cs typeface="+mj-cs"/>
                <a:sym typeface="Alibaba PuHuiTi 2 55 Regular"/>
              </a:endParaRPr>
            </a:p>
          </p:txBody>
        </p:sp>
        <p:sp>
          <p:nvSpPr>
            <p:cNvPr id="10" name="矩形: 圆角 9">
              <a:extLst>
                <a:ext uri="{FF2B5EF4-FFF2-40B4-BE49-F238E27FC236}">
                  <a16:creationId xmlns:a16="http://schemas.microsoft.com/office/drawing/2014/main" id="{051F4EFC-9C0A-516C-468D-B1F7C7F44ACA}"/>
                </a:ext>
              </a:extLst>
            </p:cNvPr>
            <p:cNvSpPr/>
            <p:nvPr/>
          </p:nvSpPr>
          <p:spPr>
            <a:xfrm>
              <a:off x="1578949" y="3406232"/>
              <a:ext cx="7842859" cy="4498570"/>
            </a:xfrm>
            <a:custGeom>
              <a:avLst/>
              <a:gdLst>
                <a:gd name="connsiteX0" fmla="*/ 0 w 7842859"/>
                <a:gd name="connsiteY0" fmla="*/ 251200 h 4498570"/>
                <a:gd name="connsiteX1" fmla="*/ 251200 w 7842859"/>
                <a:gd name="connsiteY1" fmla="*/ 0 h 4498570"/>
                <a:gd name="connsiteX2" fmla="*/ 815851 w 7842859"/>
                <a:gd name="connsiteY2" fmla="*/ 0 h 4498570"/>
                <a:gd name="connsiteX3" fmla="*/ 1307097 w 7842859"/>
                <a:gd name="connsiteY3" fmla="*/ 0 h 4498570"/>
                <a:gd name="connsiteX4" fmla="*/ 1945152 w 7842859"/>
                <a:gd name="connsiteY4" fmla="*/ 0 h 4498570"/>
                <a:gd name="connsiteX5" fmla="*/ 2436398 w 7842859"/>
                <a:gd name="connsiteY5" fmla="*/ 0 h 4498570"/>
                <a:gd name="connsiteX6" fmla="*/ 2780835 w 7842859"/>
                <a:gd name="connsiteY6" fmla="*/ 0 h 4498570"/>
                <a:gd name="connsiteX7" fmla="*/ 3418890 w 7842859"/>
                <a:gd name="connsiteY7" fmla="*/ 0 h 4498570"/>
                <a:gd name="connsiteX8" fmla="*/ 3983541 w 7842859"/>
                <a:gd name="connsiteY8" fmla="*/ 0 h 4498570"/>
                <a:gd name="connsiteX9" fmla="*/ 4621596 w 7842859"/>
                <a:gd name="connsiteY9" fmla="*/ 0 h 4498570"/>
                <a:gd name="connsiteX10" fmla="*/ 5186247 w 7842859"/>
                <a:gd name="connsiteY10" fmla="*/ 0 h 4498570"/>
                <a:gd name="connsiteX11" fmla="*/ 5530684 w 7842859"/>
                <a:gd name="connsiteY11" fmla="*/ 0 h 4498570"/>
                <a:gd name="connsiteX12" fmla="*/ 6095335 w 7842859"/>
                <a:gd name="connsiteY12" fmla="*/ 0 h 4498570"/>
                <a:gd name="connsiteX13" fmla="*/ 6806795 w 7842859"/>
                <a:gd name="connsiteY13" fmla="*/ 0 h 4498570"/>
                <a:gd name="connsiteX14" fmla="*/ 7591659 w 7842859"/>
                <a:gd name="connsiteY14" fmla="*/ 0 h 4498570"/>
                <a:gd name="connsiteX15" fmla="*/ 7842859 w 7842859"/>
                <a:gd name="connsiteY15" fmla="*/ 251200 h 4498570"/>
                <a:gd name="connsiteX16" fmla="*/ 7842859 w 7842859"/>
                <a:gd name="connsiteY16" fmla="*/ 702196 h 4498570"/>
                <a:gd name="connsiteX17" fmla="*/ 7842859 w 7842859"/>
                <a:gd name="connsiteY17" fmla="*/ 1233116 h 4498570"/>
                <a:gd name="connsiteX18" fmla="*/ 7842859 w 7842859"/>
                <a:gd name="connsiteY18" fmla="*/ 1843959 h 4498570"/>
                <a:gd name="connsiteX19" fmla="*/ 7842859 w 7842859"/>
                <a:gd name="connsiteY19" fmla="*/ 2294956 h 4498570"/>
                <a:gd name="connsiteX20" fmla="*/ 7842859 w 7842859"/>
                <a:gd name="connsiteY20" fmla="*/ 2905799 h 4498570"/>
                <a:gd name="connsiteX21" fmla="*/ 7842859 w 7842859"/>
                <a:gd name="connsiteY21" fmla="*/ 3516642 h 4498570"/>
                <a:gd name="connsiteX22" fmla="*/ 7842859 w 7842859"/>
                <a:gd name="connsiteY22" fmla="*/ 4247370 h 4498570"/>
                <a:gd name="connsiteX23" fmla="*/ 7591659 w 7842859"/>
                <a:gd name="connsiteY23" fmla="*/ 4498570 h 4498570"/>
                <a:gd name="connsiteX24" fmla="*/ 7247222 w 7842859"/>
                <a:gd name="connsiteY24" fmla="*/ 4498570 h 4498570"/>
                <a:gd name="connsiteX25" fmla="*/ 6829381 w 7842859"/>
                <a:gd name="connsiteY25" fmla="*/ 4498570 h 4498570"/>
                <a:gd name="connsiteX26" fmla="*/ 6264730 w 7842859"/>
                <a:gd name="connsiteY26" fmla="*/ 4498570 h 4498570"/>
                <a:gd name="connsiteX27" fmla="*/ 5920293 w 7842859"/>
                <a:gd name="connsiteY27" fmla="*/ 4498570 h 4498570"/>
                <a:gd name="connsiteX28" fmla="*/ 5502451 w 7842859"/>
                <a:gd name="connsiteY28" fmla="*/ 4498570 h 4498570"/>
                <a:gd name="connsiteX29" fmla="*/ 4790992 w 7842859"/>
                <a:gd name="connsiteY29" fmla="*/ 4498570 h 4498570"/>
                <a:gd name="connsiteX30" fmla="*/ 4446555 w 7842859"/>
                <a:gd name="connsiteY30" fmla="*/ 4498570 h 4498570"/>
                <a:gd name="connsiteX31" fmla="*/ 4028713 w 7842859"/>
                <a:gd name="connsiteY31" fmla="*/ 4498570 h 4498570"/>
                <a:gd name="connsiteX32" fmla="*/ 3317253 w 7842859"/>
                <a:gd name="connsiteY32" fmla="*/ 4498570 h 4498570"/>
                <a:gd name="connsiteX33" fmla="*/ 2679198 w 7842859"/>
                <a:gd name="connsiteY33" fmla="*/ 4498570 h 4498570"/>
                <a:gd name="connsiteX34" fmla="*/ 2114547 w 7842859"/>
                <a:gd name="connsiteY34" fmla="*/ 4498570 h 4498570"/>
                <a:gd name="connsiteX35" fmla="*/ 1403087 w 7842859"/>
                <a:gd name="connsiteY35" fmla="*/ 4498570 h 4498570"/>
                <a:gd name="connsiteX36" fmla="*/ 985246 w 7842859"/>
                <a:gd name="connsiteY36" fmla="*/ 4498570 h 4498570"/>
                <a:gd name="connsiteX37" fmla="*/ 251200 w 7842859"/>
                <a:gd name="connsiteY37" fmla="*/ 4498570 h 4498570"/>
                <a:gd name="connsiteX38" fmla="*/ 0 w 7842859"/>
                <a:gd name="connsiteY38" fmla="*/ 4247370 h 4498570"/>
                <a:gd name="connsiteX39" fmla="*/ 0 w 7842859"/>
                <a:gd name="connsiteY39" fmla="*/ 3796374 h 4498570"/>
                <a:gd name="connsiteX40" fmla="*/ 0 w 7842859"/>
                <a:gd name="connsiteY40" fmla="*/ 3185531 h 4498570"/>
                <a:gd name="connsiteX41" fmla="*/ 0 w 7842859"/>
                <a:gd name="connsiteY41" fmla="*/ 2574687 h 4498570"/>
                <a:gd name="connsiteX42" fmla="*/ 0 w 7842859"/>
                <a:gd name="connsiteY42" fmla="*/ 1963844 h 4498570"/>
                <a:gd name="connsiteX43" fmla="*/ 0 w 7842859"/>
                <a:gd name="connsiteY43" fmla="*/ 1353001 h 4498570"/>
                <a:gd name="connsiteX44" fmla="*/ 0 w 7842859"/>
                <a:gd name="connsiteY44" fmla="*/ 902005 h 4498570"/>
                <a:gd name="connsiteX45" fmla="*/ 0 w 7842859"/>
                <a:gd name="connsiteY45" fmla="*/ 251200 h 449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842859" h="4498570" extrusionOk="0">
                  <a:moveTo>
                    <a:pt x="0" y="251200"/>
                  </a:moveTo>
                  <a:cubicBezTo>
                    <a:pt x="19580" y="82336"/>
                    <a:pt x="140942" y="14475"/>
                    <a:pt x="251200" y="0"/>
                  </a:cubicBezTo>
                  <a:cubicBezTo>
                    <a:pt x="508903" y="-45185"/>
                    <a:pt x="622683" y="27987"/>
                    <a:pt x="815851" y="0"/>
                  </a:cubicBezTo>
                  <a:cubicBezTo>
                    <a:pt x="1009019" y="-27987"/>
                    <a:pt x="1183043" y="3496"/>
                    <a:pt x="1307097" y="0"/>
                  </a:cubicBezTo>
                  <a:cubicBezTo>
                    <a:pt x="1431151" y="-3496"/>
                    <a:pt x="1685834" y="25664"/>
                    <a:pt x="1945152" y="0"/>
                  </a:cubicBezTo>
                  <a:cubicBezTo>
                    <a:pt x="2204471" y="-25664"/>
                    <a:pt x="2195062" y="648"/>
                    <a:pt x="2436398" y="0"/>
                  </a:cubicBezTo>
                  <a:cubicBezTo>
                    <a:pt x="2677734" y="-648"/>
                    <a:pt x="2668059" y="3013"/>
                    <a:pt x="2780835" y="0"/>
                  </a:cubicBezTo>
                  <a:cubicBezTo>
                    <a:pt x="2893611" y="-3013"/>
                    <a:pt x="3123572" y="35743"/>
                    <a:pt x="3418890" y="0"/>
                  </a:cubicBezTo>
                  <a:cubicBezTo>
                    <a:pt x="3714208" y="-35743"/>
                    <a:pt x="3827075" y="56779"/>
                    <a:pt x="3983541" y="0"/>
                  </a:cubicBezTo>
                  <a:cubicBezTo>
                    <a:pt x="4140007" y="-56779"/>
                    <a:pt x="4443324" y="71973"/>
                    <a:pt x="4621596" y="0"/>
                  </a:cubicBezTo>
                  <a:cubicBezTo>
                    <a:pt x="4799868" y="-71973"/>
                    <a:pt x="4976523" y="40017"/>
                    <a:pt x="5186247" y="0"/>
                  </a:cubicBezTo>
                  <a:cubicBezTo>
                    <a:pt x="5395971" y="-40017"/>
                    <a:pt x="5418378" y="3990"/>
                    <a:pt x="5530684" y="0"/>
                  </a:cubicBezTo>
                  <a:cubicBezTo>
                    <a:pt x="5642990" y="-3990"/>
                    <a:pt x="5955926" y="9987"/>
                    <a:pt x="6095335" y="0"/>
                  </a:cubicBezTo>
                  <a:cubicBezTo>
                    <a:pt x="6234744" y="-9987"/>
                    <a:pt x="6479356" y="25715"/>
                    <a:pt x="6806795" y="0"/>
                  </a:cubicBezTo>
                  <a:cubicBezTo>
                    <a:pt x="7134234" y="-25715"/>
                    <a:pt x="7411119" y="52281"/>
                    <a:pt x="7591659" y="0"/>
                  </a:cubicBezTo>
                  <a:cubicBezTo>
                    <a:pt x="7713509" y="11837"/>
                    <a:pt x="7838362" y="110981"/>
                    <a:pt x="7842859" y="251200"/>
                  </a:cubicBezTo>
                  <a:cubicBezTo>
                    <a:pt x="7880128" y="379696"/>
                    <a:pt x="7827983" y="598619"/>
                    <a:pt x="7842859" y="702196"/>
                  </a:cubicBezTo>
                  <a:cubicBezTo>
                    <a:pt x="7857735" y="805773"/>
                    <a:pt x="7794308" y="1126018"/>
                    <a:pt x="7842859" y="1233116"/>
                  </a:cubicBezTo>
                  <a:cubicBezTo>
                    <a:pt x="7891410" y="1340214"/>
                    <a:pt x="7791003" y="1655709"/>
                    <a:pt x="7842859" y="1843959"/>
                  </a:cubicBezTo>
                  <a:cubicBezTo>
                    <a:pt x="7894715" y="2032209"/>
                    <a:pt x="7839793" y="2168362"/>
                    <a:pt x="7842859" y="2294956"/>
                  </a:cubicBezTo>
                  <a:cubicBezTo>
                    <a:pt x="7845925" y="2421550"/>
                    <a:pt x="7811341" y="2604482"/>
                    <a:pt x="7842859" y="2905799"/>
                  </a:cubicBezTo>
                  <a:cubicBezTo>
                    <a:pt x="7874377" y="3207116"/>
                    <a:pt x="7839125" y="3310365"/>
                    <a:pt x="7842859" y="3516642"/>
                  </a:cubicBezTo>
                  <a:cubicBezTo>
                    <a:pt x="7846593" y="3722919"/>
                    <a:pt x="7813015" y="3997059"/>
                    <a:pt x="7842859" y="4247370"/>
                  </a:cubicBezTo>
                  <a:cubicBezTo>
                    <a:pt x="7846937" y="4414314"/>
                    <a:pt x="7719107" y="4494188"/>
                    <a:pt x="7591659" y="4498570"/>
                  </a:cubicBezTo>
                  <a:cubicBezTo>
                    <a:pt x="7499377" y="4527023"/>
                    <a:pt x="7400660" y="4462689"/>
                    <a:pt x="7247222" y="4498570"/>
                  </a:cubicBezTo>
                  <a:cubicBezTo>
                    <a:pt x="7093784" y="4534451"/>
                    <a:pt x="7031374" y="4455276"/>
                    <a:pt x="6829381" y="4498570"/>
                  </a:cubicBezTo>
                  <a:cubicBezTo>
                    <a:pt x="6627388" y="4541864"/>
                    <a:pt x="6378859" y="4448451"/>
                    <a:pt x="6264730" y="4498570"/>
                  </a:cubicBezTo>
                  <a:cubicBezTo>
                    <a:pt x="6150601" y="4548689"/>
                    <a:pt x="6017057" y="4464500"/>
                    <a:pt x="5920293" y="4498570"/>
                  </a:cubicBezTo>
                  <a:cubicBezTo>
                    <a:pt x="5823529" y="4532640"/>
                    <a:pt x="5653649" y="4488800"/>
                    <a:pt x="5502451" y="4498570"/>
                  </a:cubicBezTo>
                  <a:cubicBezTo>
                    <a:pt x="5351253" y="4508340"/>
                    <a:pt x="4938296" y="4487662"/>
                    <a:pt x="4790992" y="4498570"/>
                  </a:cubicBezTo>
                  <a:cubicBezTo>
                    <a:pt x="4643688" y="4509478"/>
                    <a:pt x="4574133" y="4497178"/>
                    <a:pt x="4446555" y="4498570"/>
                  </a:cubicBezTo>
                  <a:cubicBezTo>
                    <a:pt x="4318977" y="4499962"/>
                    <a:pt x="4227575" y="4461145"/>
                    <a:pt x="4028713" y="4498570"/>
                  </a:cubicBezTo>
                  <a:cubicBezTo>
                    <a:pt x="3829851" y="4535995"/>
                    <a:pt x="3518067" y="4484452"/>
                    <a:pt x="3317253" y="4498570"/>
                  </a:cubicBezTo>
                  <a:cubicBezTo>
                    <a:pt x="3116439" y="4512688"/>
                    <a:pt x="2879699" y="4458142"/>
                    <a:pt x="2679198" y="4498570"/>
                  </a:cubicBezTo>
                  <a:cubicBezTo>
                    <a:pt x="2478698" y="4538998"/>
                    <a:pt x="2259580" y="4432041"/>
                    <a:pt x="2114547" y="4498570"/>
                  </a:cubicBezTo>
                  <a:cubicBezTo>
                    <a:pt x="1969514" y="4565099"/>
                    <a:pt x="1624802" y="4478182"/>
                    <a:pt x="1403087" y="4498570"/>
                  </a:cubicBezTo>
                  <a:cubicBezTo>
                    <a:pt x="1181372" y="4518958"/>
                    <a:pt x="1138419" y="4463231"/>
                    <a:pt x="985246" y="4498570"/>
                  </a:cubicBezTo>
                  <a:cubicBezTo>
                    <a:pt x="832073" y="4533909"/>
                    <a:pt x="419420" y="4423856"/>
                    <a:pt x="251200" y="4498570"/>
                  </a:cubicBezTo>
                  <a:cubicBezTo>
                    <a:pt x="103259" y="4491675"/>
                    <a:pt x="25853" y="4357650"/>
                    <a:pt x="0" y="4247370"/>
                  </a:cubicBezTo>
                  <a:cubicBezTo>
                    <a:pt x="-9515" y="4094742"/>
                    <a:pt x="28641" y="3917641"/>
                    <a:pt x="0" y="3796374"/>
                  </a:cubicBezTo>
                  <a:cubicBezTo>
                    <a:pt x="-28641" y="3675107"/>
                    <a:pt x="27796" y="3318389"/>
                    <a:pt x="0" y="3185531"/>
                  </a:cubicBezTo>
                  <a:cubicBezTo>
                    <a:pt x="-27796" y="3052673"/>
                    <a:pt x="53048" y="2822059"/>
                    <a:pt x="0" y="2574687"/>
                  </a:cubicBezTo>
                  <a:cubicBezTo>
                    <a:pt x="-53048" y="2327315"/>
                    <a:pt x="32303" y="2137393"/>
                    <a:pt x="0" y="1963844"/>
                  </a:cubicBezTo>
                  <a:cubicBezTo>
                    <a:pt x="-32303" y="1790295"/>
                    <a:pt x="64907" y="1490148"/>
                    <a:pt x="0" y="1353001"/>
                  </a:cubicBezTo>
                  <a:cubicBezTo>
                    <a:pt x="-64907" y="1215854"/>
                    <a:pt x="16841" y="1021154"/>
                    <a:pt x="0" y="902005"/>
                  </a:cubicBezTo>
                  <a:cubicBezTo>
                    <a:pt x="-16841" y="782856"/>
                    <a:pt x="49810" y="431624"/>
                    <a:pt x="0" y="251200"/>
                  </a:cubicBezTo>
                  <a:close/>
                </a:path>
              </a:pathLst>
            </a:custGeom>
            <a:noFill/>
            <a:ln w="57150" cap="flat">
              <a:solidFill>
                <a:schemeClr val="bg2">
                  <a:lumMod val="50000"/>
                </a:schemeClr>
              </a:solidFill>
              <a:prstDash val="dash"/>
              <a:round/>
              <a:extLst>
                <a:ext uri="{C807C97D-BFC1-408E-A445-0C87EB9F89A2}">
                  <ask:lineSketchStyleProps xmlns:ask="http://schemas.microsoft.com/office/drawing/2018/sketchyshapes" sd="3538918157">
                    <a:prstGeom prst="roundRect">
                      <a:avLst>
                        <a:gd name="adj" fmla="val 5584"/>
                      </a:avLst>
                    </a:prstGeom>
                    <ask:type>
                      <ask:lineSketchScribble/>
                    </ask:type>
                  </ask:lineSketchStyleProps>
                </a:ext>
              </a:extLst>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13" name="文本框 12">
              <a:extLst>
                <a:ext uri="{FF2B5EF4-FFF2-40B4-BE49-F238E27FC236}">
                  <a16:creationId xmlns:a16="http://schemas.microsoft.com/office/drawing/2014/main" id="{C76B575F-C968-91FA-2B31-466680A7FF25}"/>
                </a:ext>
              </a:extLst>
            </p:cNvPr>
            <p:cNvSpPr txBox="1"/>
            <p:nvPr/>
          </p:nvSpPr>
          <p:spPr>
            <a:xfrm>
              <a:off x="1778645" y="3599267"/>
              <a:ext cx="2274143" cy="4719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dirty="0">
                  <a:ln>
                    <a:noFill/>
                  </a:ln>
                  <a:solidFill>
                    <a:srgbClr val="000000"/>
                  </a:solidFill>
                  <a:effectLst/>
                  <a:uFillTx/>
                  <a:latin typeface="+mj-lt"/>
                  <a:ea typeface="+mj-ea"/>
                  <a:cs typeface="+mj-cs"/>
                  <a:sym typeface="Alibaba PuHuiTi 2 55 Regular"/>
                </a:rPr>
                <a:t>问题处理</a:t>
              </a:r>
              <a:r>
                <a:rPr lang="zh-CN" altLang="en-US" sz="2400" b="1" dirty="0"/>
                <a:t>模块</a:t>
              </a:r>
              <a:endParaRPr kumimoji="0" lang="zh-CN" altLang="en-US" sz="2400" b="1" i="0" u="none" strike="noStrike" cap="none" spc="0" normalizeH="0" baseline="0" dirty="0">
                <a:ln>
                  <a:noFill/>
                </a:ln>
                <a:solidFill>
                  <a:srgbClr val="000000"/>
                </a:solidFill>
                <a:effectLst/>
                <a:uFillTx/>
                <a:latin typeface="+mj-lt"/>
                <a:ea typeface="+mj-ea"/>
                <a:cs typeface="+mj-cs"/>
                <a:sym typeface="Alibaba PuHuiTi 2 55 Regular"/>
              </a:endParaRPr>
            </a:p>
          </p:txBody>
        </p:sp>
        <p:grpSp>
          <p:nvGrpSpPr>
            <p:cNvPr id="53" name="组合 52">
              <a:extLst>
                <a:ext uri="{FF2B5EF4-FFF2-40B4-BE49-F238E27FC236}">
                  <a16:creationId xmlns:a16="http://schemas.microsoft.com/office/drawing/2014/main" id="{2775F430-FF9D-AF3E-C2FF-0942E0954F4F}"/>
                </a:ext>
              </a:extLst>
            </p:cNvPr>
            <p:cNvGrpSpPr/>
            <p:nvPr/>
          </p:nvGrpSpPr>
          <p:grpSpPr>
            <a:xfrm>
              <a:off x="7566172" y="4096611"/>
              <a:ext cx="1323363" cy="1525015"/>
              <a:chOff x="6860323" y="3583267"/>
              <a:chExt cx="1323363" cy="1525015"/>
            </a:xfrm>
          </p:grpSpPr>
          <p:sp>
            <p:nvSpPr>
              <p:cNvPr id="69" name="文本框 68">
                <a:extLst>
                  <a:ext uri="{FF2B5EF4-FFF2-40B4-BE49-F238E27FC236}">
                    <a16:creationId xmlns:a16="http://schemas.microsoft.com/office/drawing/2014/main" id="{AE22F06B-01F6-E4B7-04DA-AA2244E2D937}"/>
                  </a:ext>
                </a:extLst>
              </p:cNvPr>
              <p:cNvSpPr txBox="1"/>
              <p:nvPr/>
            </p:nvSpPr>
            <p:spPr>
              <a:xfrm>
                <a:off x="6860323" y="4636358"/>
                <a:ext cx="1323363" cy="4719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rgbClr val="000000"/>
                    </a:solidFill>
                    <a:effectLst/>
                    <a:uFillTx/>
                    <a:latin typeface="+mj-lt"/>
                    <a:ea typeface="+mj-ea"/>
                    <a:cs typeface="+mj-cs"/>
                    <a:sym typeface="Alibaba PuHuiTi 2 55 Regular"/>
                  </a:rPr>
                  <a:t>分类信息</a:t>
                </a:r>
              </a:p>
            </p:txBody>
          </p:sp>
          <p:pic>
            <p:nvPicPr>
              <p:cNvPr id="52" name="图形 51">
                <a:extLst>
                  <a:ext uri="{FF2B5EF4-FFF2-40B4-BE49-F238E27FC236}">
                    <a16:creationId xmlns:a16="http://schemas.microsoft.com/office/drawing/2014/main" id="{AB865DD4-88DD-4054-122D-D5A2FEDE8BE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959156" y="3583267"/>
                <a:ext cx="1125696" cy="1125696"/>
              </a:xfrm>
              <a:prstGeom prst="rect">
                <a:avLst/>
              </a:prstGeom>
            </p:spPr>
          </p:pic>
        </p:grpSp>
        <p:cxnSp>
          <p:nvCxnSpPr>
            <p:cNvPr id="14" name="直接连接符 13">
              <a:extLst>
                <a:ext uri="{FF2B5EF4-FFF2-40B4-BE49-F238E27FC236}">
                  <a16:creationId xmlns:a16="http://schemas.microsoft.com/office/drawing/2014/main" id="{C7BB77C6-3F8E-0A09-D9E9-5C3017AB38C8}"/>
                </a:ext>
              </a:extLst>
            </p:cNvPr>
            <p:cNvCxnSpPr>
              <a:cxnSpLocks/>
            </p:cNvCxnSpPr>
            <p:nvPr/>
          </p:nvCxnSpPr>
          <p:spPr>
            <a:xfrm flipH="1">
              <a:off x="3792225" y="5863241"/>
              <a:ext cx="1174976" cy="0"/>
            </a:xfrm>
            <a:prstGeom prst="line">
              <a:avLst/>
            </a:prstGeom>
            <a:noFill/>
            <a:ln w="44450" cap="flat">
              <a:solidFill>
                <a:schemeClr val="tx1"/>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sp>
          <p:nvSpPr>
            <p:cNvPr id="21" name="左大括号 20">
              <a:extLst>
                <a:ext uri="{FF2B5EF4-FFF2-40B4-BE49-F238E27FC236}">
                  <a16:creationId xmlns:a16="http://schemas.microsoft.com/office/drawing/2014/main" id="{A02A8081-411A-2915-4CAF-21B6A733420F}"/>
                </a:ext>
              </a:extLst>
            </p:cNvPr>
            <p:cNvSpPr/>
            <p:nvPr/>
          </p:nvSpPr>
          <p:spPr>
            <a:xfrm>
              <a:off x="7111619" y="4884425"/>
              <a:ext cx="367528" cy="1888170"/>
            </a:xfrm>
            <a:prstGeom prst="leftBrace">
              <a:avLst/>
            </a:prstGeom>
            <a:noFill/>
            <a:ln w="38100" cap="flat">
              <a:solidFill>
                <a:schemeClr val="tx1"/>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i="0" u="none" strike="noStrike" cap="none" spc="0" normalizeH="0" baseline="0">
                <a:ln>
                  <a:noFill/>
                </a:ln>
                <a:solidFill>
                  <a:srgbClr val="000000"/>
                </a:solidFill>
                <a:effectLst/>
                <a:uFillTx/>
              </a:endParaRPr>
            </a:p>
          </p:txBody>
        </p:sp>
      </p:grpSp>
      <p:grpSp>
        <p:nvGrpSpPr>
          <p:cNvPr id="17" name="组合 16">
            <a:extLst>
              <a:ext uri="{FF2B5EF4-FFF2-40B4-BE49-F238E27FC236}">
                <a16:creationId xmlns:a16="http://schemas.microsoft.com/office/drawing/2014/main" id="{8922D5D5-38BA-ED42-1C5B-3B8A8C22C106}"/>
              </a:ext>
            </a:extLst>
          </p:cNvPr>
          <p:cNvGrpSpPr/>
          <p:nvPr/>
        </p:nvGrpSpPr>
        <p:grpSpPr>
          <a:xfrm>
            <a:off x="1588166" y="8250831"/>
            <a:ext cx="7812620" cy="4850128"/>
            <a:chOff x="1588166" y="8250831"/>
            <a:chExt cx="7812620" cy="4850128"/>
          </a:xfrm>
        </p:grpSpPr>
        <p:grpSp>
          <p:nvGrpSpPr>
            <p:cNvPr id="6" name="组合 5">
              <a:extLst>
                <a:ext uri="{FF2B5EF4-FFF2-40B4-BE49-F238E27FC236}">
                  <a16:creationId xmlns:a16="http://schemas.microsoft.com/office/drawing/2014/main" id="{072F0786-E4F4-7FC7-F73B-225D03F0C0FA}"/>
                </a:ext>
              </a:extLst>
            </p:cNvPr>
            <p:cNvGrpSpPr/>
            <p:nvPr/>
          </p:nvGrpSpPr>
          <p:grpSpPr>
            <a:xfrm>
              <a:off x="1928754" y="9766078"/>
              <a:ext cx="1804722" cy="1958508"/>
              <a:chOff x="15825140" y="5174980"/>
              <a:chExt cx="2265482" cy="2458532"/>
            </a:xfrm>
          </p:grpSpPr>
          <p:pic>
            <p:nvPicPr>
              <p:cNvPr id="4" name="图形 3">
                <a:extLst>
                  <a:ext uri="{FF2B5EF4-FFF2-40B4-BE49-F238E27FC236}">
                    <a16:creationId xmlns:a16="http://schemas.microsoft.com/office/drawing/2014/main" id="{4BA084FF-815B-C2A5-4CE9-6197A3727BE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5825140" y="5174980"/>
                <a:ext cx="1905000" cy="1905000"/>
              </a:xfrm>
              <a:prstGeom prst="rect">
                <a:avLst/>
              </a:prstGeom>
            </p:spPr>
          </p:pic>
          <p:sp>
            <p:nvSpPr>
              <p:cNvPr id="5" name="文本框 4">
                <a:extLst>
                  <a:ext uri="{FF2B5EF4-FFF2-40B4-BE49-F238E27FC236}">
                    <a16:creationId xmlns:a16="http://schemas.microsoft.com/office/drawing/2014/main" id="{3385821A-F07B-2B39-FD51-F99F008FD7F7}"/>
                  </a:ext>
                </a:extLst>
              </p:cNvPr>
              <p:cNvSpPr txBox="1"/>
              <p:nvPr/>
            </p:nvSpPr>
            <p:spPr>
              <a:xfrm>
                <a:off x="15982925" y="7041103"/>
                <a:ext cx="2107697" cy="59240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rgbClr val="000000"/>
                    </a:solidFill>
                    <a:effectLst/>
                    <a:uFillTx/>
                    <a:latin typeface="+mj-lt"/>
                    <a:ea typeface="+mj-ea"/>
                    <a:cs typeface="+mj-cs"/>
                    <a:sym typeface="Alibaba PuHuiTi 2 55 Regular"/>
                  </a:rPr>
                  <a:t>年报</a:t>
                </a:r>
                <a:r>
                  <a:rPr kumimoji="0" lang="en-US" altLang="zh-CN" sz="2400" i="0" u="none" strike="noStrike" cap="none" spc="0" normalizeH="0" baseline="0" dirty="0">
                    <a:ln>
                      <a:noFill/>
                    </a:ln>
                    <a:solidFill>
                      <a:srgbClr val="000000"/>
                    </a:solidFill>
                    <a:effectLst/>
                    <a:uFillTx/>
                    <a:latin typeface="+mj-lt"/>
                    <a:ea typeface="+mj-ea"/>
                    <a:cs typeface="+mj-cs"/>
                    <a:sym typeface="Alibaba PuHuiTi 2 55 Regular"/>
                  </a:rPr>
                  <a:t>PDF</a:t>
                </a:r>
                <a:endParaRPr kumimoji="0" lang="zh-CN" altLang="en-US" sz="2400" i="0" u="none" strike="noStrike" cap="none" spc="0" normalizeH="0" baseline="0" dirty="0">
                  <a:ln>
                    <a:noFill/>
                  </a:ln>
                  <a:solidFill>
                    <a:srgbClr val="000000"/>
                  </a:solidFill>
                  <a:effectLst/>
                  <a:uFillTx/>
                  <a:latin typeface="+mj-lt"/>
                  <a:ea typeface="+mj-ea"/>
                  <a:cs typeface="+mj-cs"/>
                  <a:sym typeface="Alibaba PuHuiTi 2 55 Regular"/>
                </a:endParaRPr>
              </a:p>
            </p:txBody>
          </p:sp>
        </p:grpSp>
        <p:grpSp>
          <p:nvGrpSpPr>
            <p:cNvPr id="7" name="组合 6">
              <a:extLst>
                <a:ext uri="{FF2B5EF4-FFF2-40B4-BE49-F238E27FC236}">
                  <a16:creationId xmlns:a16="http://schemas.microsoft.com/office/drawing/2014/main" id="{B16F4B98-73B2-82A1-9259-CF67E12AF50B}"/>
                </a:ext>
              </a:extLst>
            </p:cNvPr>
            <p:cNvGrpSpPr/>
            <p:nvPr/>
          </p:nvGrpSpPr>
          <p:grpSpPr>
            <a:xfrm>
              <a:off x="7349725" y="10856872"/>
              <a:ext cx="1417579" cy="2028169"/>
              <a:chOff x="6754707" y="11121197"/>
              <a:chExt cx="2102366" cy="3007912"/>
            </a:xfrm>
          </p:grpSpPr>
          <p:pic>
            <p:nvPicPr>
              <p:cNvPr id="8" name="图形 7">
                <a:extLst>
                  <a:ext uri="{FF2B5EF4-FFF2-40B4-BE49-F238E27FC236}">
                    <a16:creationId xmlns:a16="http://schemas.microsoft.com/office/drawing/2014/main" id="{5A630CEB-A72F-8FFB-43F4-33120EEF8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81142" y="11121197"/>
                <a:ext cx="1860653" cy="1860653"/>
              </a:xfrm>
              <a:prstGeom prst="rect">
                <a:avLst/>
              </a:prstGeom>
            </p:spPr>
          </p:pic>
          <p:sp>
            <p:nvSpPr>
              <p:cNvPr id="9" name="文本框 8">
                <a:extLst>
                  <a:ext uri="{FF2B5EF4-FFF2-40B4-BE49-F238E27FC236}">
                    <a16:creationId xmlns:a16="http://schemas.microsoft.com/office/drawing/2014/main" id="{33D376E6-A500-6681-2B11-FC2C3B3812DA}"/>
                  </a:ext>
                </a:extLst>
              </p:cNvPr>
              <p:cNvSpPr txBox="1"/>
              <p:nvPr/>
            </p:nvSpPr>
            <p:spPr>
              <a:xfrm>
                <a:off x="6754707" y="12881469"/>
                <a:ext cx="2102366" cy="12476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400" dirty="0"/>
                  <a:t>结构化</a:t>
                </a:r>
                <a:r>
                  <a:rPr lang="en-US" altLang="zh-CN" sz="2400" dirty="0"/>
                  <a:t>JSON</a:t>
                </a:r>
                <a:endParaRPr kumimoji="0" lang="zh-CN" altLang="en-US" sz="2400" i="0" u="none" strike="noStrike" cap="none" spc="0" normalizeH="0" baseline="0" dirty="0">
                  <a:ln>
                    <a:noFill/>
                  </a:ln>
                  <a:solidFill>
                    <a:srgbClr val="000000"/>
                  </a:solidFill>
                  <a:effectLst/>
                  <a:uFillTx/>
                  <a:latin typeface="+mj-lt"/>
                  <a:ea typeface="+mj-ea"/>
                  <a:cs typeface="+mj-cs"/>
                  <a:sym typeface="Alibaba PuHuiTi 2 55 Regular"/>
                </a:endParaRPr>
              </a:p>
            </p:txBody>
          </p:sp>
        </p:grpSp>
        <p:grpSp>
          <p:nvGrpSpPr>
            <p:cNvPr id="16" name="组合 15">
              <a:extLst>
                <a:ext uri="{FF2B5EF4-FFF2-40B4-BE49-F238E27FC236}">
                  <a16:creationId xmlns:a16="http://schemas.microsoft.com/office/drawing/2014/main" id="{17B78008-7E9D-EAF5-A36F-E64A782D3E87}"/>
                </a:ext>
              </a:extLst>
            </p:cNvPr>
            <p:cNvGrpSpPr/>
            <p:nvPr/>
          </p:nvGrpSpPr>
          <p:grpSpPr>
            <a:xfrm>
              <a:off x="4313412" y="10761883"/>
              <a:ext cx="1444446" cy="1790474"/>
              <a:chOff x="3625917" y="3510711"/>
              <a:chExt cx="1905000" cy="2361359"/>
            </a:xfrm>
          </p:grpSpPr>
          <p:pic>
            <p:nvPicPr>
              <p:cNvPr id="11" name="图形 10">
                <a:extLst>
                  <a:ext uri="{FF2B5EF4-FFF2-40B4-BE49-F238E27FC236}">
                    <a16:creationId xmlns:a16="http://schemas.microsoft.com/office/drawing/2014/main" id="{B1E3FAB2-53E9-DCE2-A978-BF126E24C42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25917" y="3510711"/>
                <a:ext cx="1905000" cy="1905000"/>
              </a:xfrm>
              <a:prstGeom prst="rect">
                <a:avLst/>
              </a:prstGeom>
            </p:spPr>
          </p:pic>
          <p:sp>
            <p:nvSpPr>
              <p:cNvPr id="12" name="文本框 11">
                <a:extLst>
                  <a:ext uri="{FF2B5EF4-FFF2-40B4-BE49-F238E27FC236}">
                    <a16:creationId xmlns:a16="http://schemas.microsoft.com/office/drawing/2014/main" id="{B61183B3-E93D-C2E9-1653-B6E3CD4CEA12}"/>
                  </a:ext>
                </a:extLst>
              </p:cNvPr>
              <p:cNvSpPr txBox="1"/>
              <p:nvPr/>
            </p:nvSpPr>
            <p:spPr>
              <a:xfrm>
                <a:off x="4004858" y="5249675"/>
                <a:ext cx="1526059" cy="622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2400" i="0" u="none" strike="noStrike" cap="none" spc="0" normalizeH="0" baseline="0" dirty="0">
                    <a:ln>
                      <a:noFill/>
                    </a:ln>
                    <a:solidFill>
                      <a:srgbClr val="000000"/>
                    </a:solidFill>
                    <a:effectLst/>
                    <a:uFillTx/>
                    <a:latin typeface="+mj-lt"/>
                    <a:ea typeface="+mj-ea"/>
                    <a:cs typeface="+mj-cs"/>
                    <a:sym typeface="Alibaba PuHuiTi 2 55 Regular"/>
                  </a:rPr>
                  <a:t>HTML</a:t>
                </a:r>
                <a:endParaRPr kumimoji="0" lang="zh-CN" altLang="en-US" sz="2400" i="0" u="none" strike="noStrike" cap="none" spc="0" normalizeH="0" baseline="0" dirty="0">
                  <a:ln>
                    <a:noFill/>
                  </a:ln>
                  <a:solidFill>
                    <a:srgbClr val="000000"/>
                  </a:solidFill>
                  <a:effectLst/>
                  <a:uFillTx/>
                  <a:latin typeface="+mj-lt"/>
                  <a:ea typeface="+mj-ea"/>
                  <a:cs typeface="+mj-cs"/>
                  <a:sym typeface="Alibaba PuHuiTi 2 55 Regular"/>
                </a:endParaRPr>
              </a:p>
            </p:txBody>
          </p:sp>
        </p:grpSp>
        <p:grpSp>
          <p:nvGrpSpPr>
            <p:cNvPr id="20" name="组合 19">
              <a:extLst>
                <a:ext uri="{FF2B5EF4-FFF2-40B4-BE49-F238E27FC236}">
                  <a16:creationId xmlns:a16="http://schemas.microsoft.com/office/drawing/2014/main" id="{CBC88037-A45C-7D7D-EAAB-4975AD7F770F}"/>
                </a:ext>
              </a:extLst>
            </p:cNvPr>
            <p:cNvGrpSpPr/>
            <p:nvPr/>
          </p:nvGrpSpPr>
          <p:grpSpPr>
            <a:xfrm>
              <a:off x="4203071" y="8573046"/>
              <a:ext cx="1666140" cy="1957428"/>
              <a:chOff x="6401130" y="4424843"/>
              <a:chExt cx="1666140" cy="1957428"/>
            </a:xfrm>
          </p:grpSpPr>
          <p:pic>
            <p:nvPicPr>
              <p:cNvPr id="18" name="图形 17">
                <a:extLst>
                  <a:ext uri="{FF2B5EF4-FFF2-40B4-BE49-F238E27FC236}">
                    <a16:creationId xmlns:a16="http://schemas.microsoft.com/office/drawing/2014/main" id="{245360F9-6627-A1C5-0056-433B1626078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401130" y="4424843"/>
                <a:ext cx="1666140" cy="1666140"/>
              </a:xfrm>
              <a:prstGeom prst="rect">
                <a:avLst/>
              </a:prstGeom>
            </p:spPr>
          </p:pic>
          <p:sp>
            <p:nvSpPr>
              <p:cNvPr id="19" name="文本框 18">
                <a:extLst>
                  <a:ext uri="{FF2B5EF4-FFF2-40B4-BE49-F238E27FC236}">
                    <a16:creationId xmlns:a16="http://schemas.microsoft.com/office/drawing/2014/main" id="{EE5532CB-C9BC-AC2D-FCA6-4882EF47C944}"/>
                  </a:ext>
                </a:extLst>
              </p:cNvPr>
              <p:cNvSpPr txBox="1"/>
              <p:nvPr/>
            </p:nvSpPr>
            <p:spPr>
              <a:xfrm>
                <a:off x="6946618" y="5910347"/>
                <a:ext cx="1075295" cy="4719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2400" i="0" u="none" strike="noStrike" cap="none" spc="0" normalizeH="0" baseline="0" dirty="0">
                    <a:ln>
                      <a:noFill/>
                    </a:ln>
                    <a:solidFill>
                      <a:srgbClr val="000000"/>
                    </a:solidFill>
                    <a:effectLst/>
                    <a:uFillTx/>
                    <a:latin typeface="+mj-lt"/>
                    <a:ea typeface="+mj-ea"/>
                    <a:cs typeface="+mj-cs"/>
                    <a:sym typeface="Alibaba PuHuiTi 2 55 Regular"/>
                  </a:rPr>
                  <a:t>TXT</a:t>
                </a:r>
                <a:endParaRPr kumimoji="0" lang="zh-CN" altLang="en-US" sz="2400" i="0" u="none" strike="noStrike" cap="none" spc="0" normalizeH="0" baseline="0" dirty="0">
                  <a:ln>
                    <a:noFill/>
                  </a:ln>
                  <a:solidFill>
                    <a:srgbClr val="000000"/>
                  </a:solidFill>
                  <a:effectLst/>
                  <a:uFillTx/>
                  <a:latin typeface="+mj-lt"/>
                  <a:ea typeface="+mj-ea"/>
                  <a:cs typeface="+mj-cs"/>
                  <a:sym typeface="Alibaba PuHuiTi 2 55 Regular"/>
                </a:endParaRPr>
              </a:p>
            </p:txBody>
          </p:sp>
        </p:grpSp>
        <p:grpSp>
          <p:nvGrpSpPr>
            <p:cNvPr id="24" name="组合 23">
              <a:extLst>
                <a:ext uri="{FF2B5EF4-FFF2-40B4-BE49-F238E27FC236}">
                  <a16:creationId xmlns:a16="http://schemas.microsoft.com/office/drawing/2014/main" id="{D014023F-F215-4E06-56CA-04F9EC964AD5}"/>
                </a:ext>
              </a:extLst>
            </p:cNvPr>
            <p:cNvGrpSpPr/>
            <p:nvPr/>
          </p:nvGrpSpPr>
          <p:grpSpPr>
            <a:xfrm>
              <a:off x="7349725" y="8565559"/>
              <a:ext cx="1417579" cy="2228164"/>
              <a:chOff x="4331746" y="5462898"/>
              <a:chExt cx="1329517" cy="2089747"/>
            </a:xfrm>
          </p:grpSpPr>
          <p:pic>
            <p:nvPicPr>
              <p:cNvPr id="22" name="图形 21">
                <a:extLst>
                  <a:ext uri="{FF2B5EF4-FFF2-40B4-BE49-F238E27FC236}">
                    <a16:creationId xmlns:a16="http://schemas.microsoft.com/office/drawing/2014/main" id="{EA33EC8B-1E71-09F8-ABBB-95E9261B9A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31746" y="5462898"/>
                <a:ext cx="1329517" cy="1329517"/>
              </a:xfrm>
              <a:prstGeom prst="rect">
                <a:avLst/>
              </a:prstGeom>
            </p:spPr>
          </p:pic>
          <p:sp>
            <p:nvSpPr>
              <p:cNvPr id="23" name="文本框 22">
                <a:extLst>
                  <a:ext uri="{FF2B5EF4-FFF2-40B4-BE49-F238E27FC236}">
                    <a16:creationId xmlns:a16="http://schemas.microsoft.com/office/drawing/2014/main" id="{CE0A274A-FC94-8150-E160-F77F94E668F3}"/>
                  </a:ext>
                </a:extLst>
              </p:cNvPr>
              <p:cNvSpPr txBox="1"/>
              <p:nvPr/>
            </p:nvSpPr>
            <p:spPr>
              <a:xfrm>
                <a:off x="4484139" y="6711389"/>
                <a:ext cx="1024734" cy="84125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rgbClr val="000000"/>
                    </a:solidFill>
                    <a:effectLst/>
                    <a:uFillTx/>
                    <a:latin typeface="+mj-lt"/>
                    <a:ea typeface="+mj-ea"/>
                    <a:cs typeface="+mj-cs"/>
                    <a:sym typeface="Alibaba PuHuiTi 2 55 Regular"/>
                  </a:rPr>
                  <a:t>规整化</a:t>
                </a:r>
                <a:endParaRPr kumimoji="0" lang="en-US" altLang="zh-CN" sz="2400" i="0" u="none" strike="noStrike" cap="none" spc="0" normalizeH="0" baseline="0" dirty="0">
                  <a:ln>
                    <a:noFill/>
                  </a:ln>
                  <a:solidFill>
                    <a:srgbClr val="000000"/>
                  </a:solidFill>
                  <a:effectLst/>
                  <a:uFillTx/>
                  <a:latin typeface="+mj-lt"/>
                  <a:ea typeface="+mj-ea"/>
                  <a:cs typeface="+mj-cs"/>
                  <a:sym typeface="Alibaba PuHuiTi 2 55 Regular"/>
                </a:endParaRPr>
              </a:p>
              <a:p>
                <a:pPr marL="0" marR="0" indent="0" defTabSz="825500" rtl="0" fontAlgn="auto" latinLnBrk="0" hangingPunct="0">
                  <a:lnSpc>
                    <a:spcPct val="100000"/>
                  </a:lnSpc>
                  <a:spcBef>
                    <a:spcPts val="0"/>
                  </a:spcBef>
                  <a:spcAft>
                    <a:spcPts val="0"/>
                  </a:spcAft>
                  <a:buClrTx/>
                  <a:buSzTx/>
                  <a:buFontTx/>
                  <a:buNone/>
                </a:pPr>
                <a:r>
                  <a:rPr lang="zh-CN" altLang="en-US" sz="2400" dirty="0"/>
                  <a:t>数据</a:t>
                </a:r>
                <a:endParaRPr kumimoji="0" lang="zh-CN" altLang="en-US" sz="2400" i="0" u="none" strike="noStrike" cap="none" spc="0" normalizeH="0" baseline="0" dirty="0">
                  <a:ln>
                    <a:noFill/>
                  </a:ln>
                  <a:solidFill>
                    <a:srgbClr val="000000"/>
                  </a:solidFill>
                  <a:effectLst/>
                  <a:uFillTx/>
                  <a:latin typeface="+mj-lt"/>
                  <a:ea typeface="+mj-ea"/>
                  <a:cs typeface="+mj-cs"/>
                  <a:sym typeface="Alibaba PuHuiTi 2 55 Regular"/>
                </a:endParaRPr>
              </a:p>
            </p:txBody>
          </p:sp>
        </p:grpSp>
        <p:sp>
          <p:nvSpPr>
            <p:cNvPr id="35" name="矩形: 圆角 34">
              <a:extLst>
                <a:ext uri="{FF2B5EF4-FFF2-40B4-BE49-F238E27FC236}">
                  <a16:creationId xmlns:a16="http://schemas.microsoft.com/office/drawing/2014/main" id="{4CA1AB46-CDFC-33F1-D694-F0E18A088CD9}"/>
                </a:ext>
              </a:extLst>
            </p:cNvPr>
            <p:cNvSpPr/>
            <p:nvPr/>
          </p:nvSpPr>
          <p:spPr>
            <a:xfrm>
              <a:off x="1588166" y="8250831"/>
              <a:ext cx="7812620" cy="4850128"/>
            </a:xfrm>
            <a:custGeom>
              <a:avLst/>
              <a:gdLst>
                <a:gd name="connsiteX0" fmla="*/ 0 w 7812620"/>
                <a:gd name="connsiteY0" fmla="*/ 270831 h 4850128"/>
                <a:gd name="connsiteX1" fmla="*/ 270831 w 7812620"/>
                <a:gd name="connsiteY1" fmla="*/ 0 h 4850128"/>
                <a:gd name="connsiteX2" fmla="*/ 830135 w 7812620"/>
                <a:gd name="connsiteY2" fmla="*/ 0 h 4850128"/>
                <a:gd name="connsiteX3" fmla="*/ 1316730 w 7812620"/>
                <a:gd name="connsiteY3" fmla="*/ 0 h 4850128"/>
                <a:gd name="connsiteX4" fmla="*/ 1948744 w 7812620"/>
                <a:gd name="connsiteY4" fmla="*/ 0 h 4850128"/>
                <a:gd name="connsiteX5" fmla="*/ 2435339 w 7812620"/>
                <a:gd name="connsiteY5" fmla="*/ 0 h 4850128"/>
                <a:gd name="connsiteX6" fmla="*/ 2776515 w 7812620"/>
                <a:gd name="connsiteY6" fmla="*/ 0 h 4850128"/>
                <a:gd name="connsiteX7" fmla="*/ 3408529 w 7812620"/>
                <a:gd name="connsiteY7" fmla="*/ 0 h 4850128"/>
                <a:gd name="connsiteX8" fmla="*/ 3967833 w 7812620"/>
                <a:gd name="connsiteY8" fmla="*/ 0 h 4850128"/>
                <a:gd name="connsiteX9" fmla="*/ 4599848 w 7812620"/>
                <a:gd name="connsiteY9" fmla="*/ 0 h 4850128"/>
                <a:gd name="connsiteX10" fmla="*/ 5159152 w 7812620"/>
                <a:gd name="connsiteY10" fmla="*/ 0 h 4850128"/>
                <a:gd name="connsiteX11" fmla="*/ 5500328 w 7812620"/>
                <a:gd name="connsiteY11" fmla="*/ 0 h 4850128"/>
                <a:gd name="connsiteX12" fmla="*/ 6059632 w 7812620"/>
                <a:gd name="connsiteY12" fmla="*/ 0 h 4850128"/>
                <a:gd name="connsiteX13" fmla="*/ 6764356 w 7812620"/>
                <a:gd name="connsiteY13" fmla="*/ 0 h 4850128"/>
                <a:gd name="connsiteX14" fmla="*/ 7541789 w 7812620"/>
                <a:gd name="connsiteY14" fmla="*/ 0 h 4850128"/>
                <a:gd name="connsiteX15" fmla="*/ 7812620 w 7812620"/>
                <a:gd name="connsiteY15" fmla="*/ 270831 h 4850128"/>
                <a:gd name="connsiteX16" fmla="*/ 7812620 w 7812620"/>
                <a:gd name="connsiteY16" fmla="*/ 680135 h 4850128"/>
                <a:gd name="connsiteX17" fmla="*/ 7812620 w 7812620"/>
                <a:gd name="connsiteY17" fmla="*/ 1175609 h 4850128"/>
                <a:gd name="connsiteX18" fmla="*/ 7812620 w 7812620"/>
                <a:gd name="connsiteY18" fmla="*/ 1757252 h 4850128"/>
                <a:gd name="connsiteX19" fmla="*/ 7812620 w 7812620"/>
                <a:gd name="connsiteY19" fmla="*/ 2166556 h 4850128"/>
                <a:gd name="connsiteX20" fmla="*/ 7812620 w 7812620"/>
                <a:gd name="connsiteY20" fmla="*/ 2748199 h 4850128"/>
                <a:gd name="connsiteX21" fmla="*/ 7812620 w 7812620"/>
                <a:gd name="connsiteY21" fmla="*/ 3329842 h 4850128"/>
                <a:gd name="connsiteX22" fmla="*/ 7812620 w 7812620"/>
                <a:gd name="connsiteY22" fmla="*/ 3825315 h 4850128"/>
                <a:gd name="connsiteX23" fmla="*/ 7812620 w 7812620"/>
                <a:gd name="connsiteY23" fmla="*/ 4579297 h 4850128"/>
                <a:gd name="connsiteX24" fmla="*/ 7541789 w 7812620"/>
                <a:gd name="connsiteY24" fmla="*/ 4850128 h 4850128"/>
                <a:gd name="connsiteX25" fmla="*/ 6837065 w 7812620"/>
                <a:gd name="connsiteY25" fmla="*/ 4850128 h 4850128"/>
                <a:gd name="connsiteX26" fmla="*/ 6277761 w 7812620"/>
                <a:gd name="connsiteY26" fmla="*/ 4850128 h 4850128"/>
                <a:gd name="connsiteX27" fmla="*/ 5936585 w 7812620"/>
                <a:gd name="connsiteY27" fmla="*/ 4850128 h 4850128"/>
                <a:gd name="connsiteX28" fmla="*/ 5522700 w 7812620"/>
                <a:gd name="connsiteY28" fmla="*/ 4850128 h 4850128"/>
                <a:gd name="connsiteX29" fmla="*/ 4817976 w 7812620"/>
                <a:gd name="connsiteY29" fmla="*/ 4850128 h 4850128"/>
                <a:gd name="connsiteX30" fmla="*/ 4476801 w 7812620"/>
                <a:gd name="connsiteY30" fmla="*/ 4850128 h 4850128"/>
                <a:gd name="connsiteX31" fmla="*/ 4062915 w 7812620"/>
                <a:gd name="connsiteY31" fmla="*/ 4850128 h 4850128"/>
                <a:gd name="connsiteX32" fmla="*/ 3358192 w 7812620"/>
                <a:gd name="connsiteY32" fmla="*/ 4850128 h 4850128"/>
                <a:gd name="connsiteX33" fmla="*/ 2726178 w 7812620"/>
                <a:gd name="connsiteY33" fmla="*/ 4850128 h 4850128"/>
                <a:gd name="connsiteX34" fmla="*/ 2166873 w 7812620"/>
                <a:gd name="connsiteY34" fmla="*/ 4850128 h 4850128"/>
                <a:gd name="connsiteX35" fmla="*/ 1462150 w 7812620"/>
                <a:gd name="connsiteY35" fmla="*/ 4850128 h 4850128"/>
                <a:gd name="connsiteX36" fmla="*/ 1048264 w 7812620"/>
                <a:gd name="connsiteY36" fmla="*/ 4850128 h 4850128"/>
                <a:gd name="connsiteX37" fmla="*/ 270831 w 7812620"/>
                <a:gd name="connsiteY37" fmla="*/ 4850128 h 4850128"/>
                <a:gd name="connsiteX38" fmla="*/ 0 w 7812620"/>
                <a:gd name="connsiteY38" fmla="*/ 4579297 h 4850128"/>
                <a:gd name="connsiteX39" fmla="*/ 0 w 7812620"/>
                <a:gd name="connsiteY39" fmla="*/ 4169993 h 4850128"/>
                <a:gd name="connsiteX40" fmla="*/ 0 w 7812620"/>
                <a:gd name="connsiteY40" fmla="*/ 3588350 h 4850128"/>
                <a:gd name="connsiteX41" fmla="*/ 0 w 7812620"/>
                <a:gd name="connsiteY41" fmla="*/ 3006707 h 4850128"/>
                <a:gd name="connsiteX42" fmla="*/ 0 w 7812620"/>
                <a:gd name="connsiteY42" fmla="*/ 2425064 h 4850128"/>
                <a:gd name="connsiteX43" fmla="*/ 0 w 7812620"/>
                <a:gd name="connsiteY43" fmla="*/ 1843421 h 4850128"/>
                <a:gd name="connsiteX44" fmla="*/ 0 w 7812620"/>
                <a:gd name="connsiteY44" fmla="*/ 1434117 h 4850128"/>
                <a:gd name="connsiteX45" fmla="*/ 0 w 7812620"/>
                <a:gd name="connsiteY45" fmla="*/ 809389 h 4850128"/>
                <a:gd name="connsiteX46" fmla="*/ 0 w 7812620"/>
                <a:gd name="connsiteY46" fmla="*/ 270831 h 485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812620" h="4850128" extrusionOk="0">
                  <a:moveTo>
                    <a:pt x="0" y="270831"/>
                  </a:moveTo>
                  <a:cubicBezTo>
                    <a:pt x="5108" y="113395"/>
                    <a:pt x="159507" y="19444"/>
                    <a:pt x="270831" y="0"/>
                  </a:cubicBezTo>
                  <a:cubicBezTo>
                    <a:pt x="406486" y="-49614"/>
                    <a:pt x="651374" y="35173"/>
                    <a:pt x="830135" y="0"/>
                  </a:cubicBezTo>
                  <a:cubicBezTo>
                    <a:pt x="1008896" y="-35173"/>
                    <a:pt x="1159928" y="45408"/>
                    <a:pt x="1316730" y="0"/>
                  </a:cubicBezTo>
                  <a:cubicBezTo>
                    <a:pt x="1473532" y="-45408"/>
                    <a:pt x="1741753" y="64401"/>
                    <a:pt x="1948744" y="0"/>
                  </a:cubicBezTo>
                  <a:cubicBezTo>
                    <a:pt x="2155735" y="-64401"/>
                    <a:pt x="2280062" y="8726"/>
                    <a:pt x="2435339" y="0"/>
                  </a:cubicBezTo>
                  <a:cubicBezTo>
                    <a:pt x="2590617" y="-8726"/>
                    <a:pt x="2695064" y="6995"/>
                    <a:pt x="2776515" y="0"/>
                  </a:cubicBezTo>
                  <a:cubicBezTo>
                    <a:pt x="2857966" y="-6995"/>
                    <a:pt x="3271905" y="70272"/>
                    <a:pt x="3408529" y="0"/>
                  </a:cubicBezTo>
                  <a:cubicBezTo>
                    <a:pt x="3545153" y="-70272"/>
                    <a:pt x="3752139" y="16246"/>
                    <a:pt x="3967833" y="0"/>
                  </a:cubicBezTo>
                  <a:cubicBezTo>
                    <a:pt x="4183527" y="-16246"/>
                    <a:pt x="4314876" y="68597"/>
                    <a:pt x="4599848" y="0"/>
                  </a:cubicBezTo>
                  <a:cubicBezTo>
                    <a:pt x="4884820" y="-68597"/>
                    <a:pt x="4948104" y="24287"/>
                    <a:pt x="5159152" y="0"/>
                  </a:cubicBezTo>
                  <a:cubicBezTo>
                    <a:pt x="5370200" y="-24287"/>
                    <a:pt x="5339169" y="35781"/>
                    <a:pt x="5500328" y="0"/>
                  </a:cubicBezTo>
                  <a:cubicBezTo>
                    <a:pt x="5661487" y="-35781"/>
                    <a:pt x="5791020" y="3644"/>
                    <a:pt x="6059632" y="0"/>
                  </a:cubicBezTo>
                  <a:cubicBezTo>
                    <a:pt x="6328244" y="-3644"/>
                    <a:pt x="6414380" y="72997"/>
                    <a:pt x="6764356" y="0"/>
                  </a:cubicBezTo>
                  <a:cubicBezTo>
                    <a:pt x="7114332" y="-72997"/>
                    <a:pt x="7212988" y="86168"/>
                    <a:pt x="7541789" y="0"/>
                  </a:cubicBezTo>
                  <a:cubicBezTo>
                    <a:pt x="7663064" y="19842"/>
                    <a:pt x="7804681" y="118633"/>
                    <a:pt x="7812620" y="270831"/>
                  </a:cubicBezTo>
                  <a:cubicBezTo>
                    <a:pt x="7838042" y="374534"/>
                    <a:pt x="7777450" y="510287"/>
                    <a:pt x="7812620" y="680135"/>
                  </a:cubicBezTo>
                  <a:cubicBezTo>
                    <a:pt x="7847790" y="849983"/>
                    <a:pt x="7795461" y="959867"/>
                    <a:pt x="7812620" y="1175609"/>
                  </a:cubicBezTo>
                  <a:cubicBezTo>
                    <a:pt x="7829779" y="1391351"/>
                    <a:pt x="7766209" y="1618709"/>
                    <a:pt x="7812620" y="1757252"/>
                  </a:cubicBezTo>
                  <a:cubicBezTo>
                    <a:pt x="7859031" y="1895795"/>
                    <a:pt x="7810508" y="2002755"/>
                    <a:pt x="7812620" y="2166556"/>
                  </a:cubicBezTo>
                  <a:cubicBezTo>
                    <a:pt x="7814732" y="2330357"/>
                    <a:pt x="7765876" y="2499306"/>
                    <a:pt x="7812620" y="2748199"/>
                  </a:cubicBezTo>
                  <a:cubicBezTo>
                    <a:pt x="7859364" y="2997092"/>
                    <a:pt x="7797719" y="3041876"/>
                    <a:pt x="7812620" y="3329842"/>
                  </a:cubicBezTo>
                  <a:cubicBezTo>
                    <a:pt x="7827521" y="3617808"/>
                    <a:pt x="7795492" y="3661796"/>
                    <a:pt x="7812620" y="3825315"/>
                  </a:cubicBezTo>
                  <a:cubicBezTo>
                    <a:pt x="7829748" y="3988834"/>
                    <a:pt x="7726261" y="4246098"/>
                    <a:pt x="7812620" y="4579297"/>
                  </a:cubicBezTo>
                  <a:cubicBezTo>
                    <a:pt x="7801584" y="4742458"/>
                    <a:pt x="7721966" y="4849231"/>
                    <a:pt x="7541789" y="4850128"/>
                  </a:cubicBezTo>
                  <a:cubicBezTo>
                    <a:pt x="7246153" y="4902271"/>
                    <a:pt x="7188912" y="4828628"/>
                    <a:pt x="6837065" y="4850128"/>
                  </a:cubicBezTo>
                  <a:cubicBezTo>
                    <a:pt x="6485218" y="4871628"/>
                    <a:pt x="6462079" y="4835032"/>
                    <a:pt x="6277761" y="4850128"/>
                  </a:cubicBezTo>
                  <a:cubicBezTo>
                    <a:pt x="6093443" y="4865224"/>
                    <a:pt x="6029149" y="4843419"/>
                    <a:pt x="5936585" y="4850128"/>
                  </a:cubicBezTo>
                  <a:cubicBezTo>
                    <a:pt x="5844021" y="4856837"/>
                    <a:pt x="5679959" y="4845038"/>
                    <a:pt x="5522700" y="4850128"/>
                  </a:cubicBezTo>
                  <a:cubicBezTo>
                    <a:pt x="5365441" y="4855218"/>
                    <a:pt x="4996332" y="4849650"/>
                    <a:pt x="4817976" y="4850128"/>
                  </a:cubicBezTo>
                  <a:cubicBezTo>
                    <a:pt x="4639620" y="4850606"/>
                    <a:pt x="4564756" y="4840408"/>
                    <a:pt x="4476801" y="4850128"/>
                  </a:cubicBezTo>
                  <a:cubicBezTo>
                    <a:pt x="4388846" y="4859848"/>
                    <a:pt x="4253211" y="4810991"/>
                    <a:pt x="4062915" y="4850128"/>
                  </a:cubicBezTo>
                  <a:cubicBezTo>
                    <a:pt x="3872619" y="4889265"/>
                    <a:pt x="3636512" y="4829319"/>
                    <a:pt x="3358192" y="4850128"/>
                  </a:cubicBezTo>
                  <a:cubicBezTo>
                    <a:pt x="3079872" y="4870937"/>
                    <a:pt x="2950180" y="4775069"/>
                    <a:pt x="2726178" y="4850128"/>
                  </a:cubicBezTo>
                  <a:cubicBezTo>
                    <a:pt x="2502176" y="4925187"/>
                    <a:pt x="2442493" y="4786680"/>
                    <a:pt x="2166873" y="4850128"/>
                  </a:cubicBezTo>
                  <a:cubicBezTo>
                    <a:pt x="1891253" y="4913576"/>
                    <a:pt x="1644891" y="4773237"/>
                    <a:pt x="1462150" y="4850128"/>
                  </a:cubicBezTo>
                  <a:cubicBezTo>
                    <a:pt x="1279409" y="4927019"/>
                    <a:pt x="1244348" y="4821804"/>
                    <a:pt x="1048264" y="4850128"/>
                  </a:cubicBezTo>
                  <a:cubicBezTo>
                    <a:pt x="852180" y="4878452"/>
                    <a:pt x="543186" y="4782508"/>
                    <a:pt x="270831" y="4850128"/>
                  </a:cubicBezTo>
                  <a:cubicBezTo>
                    <a:pt x="109120" y="4841041"/>
                    <a:pt x="16545" y="4710663"/>
                    <a:pt x="0" y="4579297"/>
                  </a:cubicBezTo>
                  <a:cubicBezTo>
                    <a:pt x="-27908" y="4487829"/>
                    <a:pt x="25386" y="4310672"/>
                    <a:pt x="0" y="4169993"/>
                  </a:cubicBezTo>
                  <a:cubicBezTo>
                    <a:pt x="-25386" y="4029314"/>
                    <a:pt x="36340" y="3764724"/>
                    <a:pt x="0" y="3588350"/>
                  </a:cubicBezTo>
                  <a:cubicBezTo>
                    <a:pt x="-36340" y="3411976"/>
                    <a:pt x="12717" y="3239662"/>
                    <a:pt x="0" y="3006707"/>
                  </a:cubicBezTo>
                  <a:cubicBezTo>
                    <a:pt x="-12717" y="2773752"/>
                    <a:pt x="43824" y="2602212"/>
                    <a:pt x="0" y="2425064"/>
                  </a:cubicBezTo>
                  <a:cubicBezTo>
                    <a:pt x="-43824" y="2247916"/>
                    <a:pt x="19242" y="2036355"/>
                    <a:pt x="0" y="1843421"/>
                  </a:cubicBezTo>
                  <a:cubicBezTo>
                    <a:pt x="-19242" y="1650487"/>
                    <a:pt x="13387" y="1601712"/>
                    <a:pt x="0" y="1434117"/>
                  </a:cubicBezTo>
                  <a:cubicBezTo>
                    <a:pt x="-13387" y="1266522"/>
                    <a:pt x="30370" y="1044598"/>
                    <a:pt x="0" y="809389"/>
                  </a:cubicBezTo>
                  <a:cubicBezTo>
                    <a:pt x="-30370" y="574180"/>
                    <a:pt x="40682" y="387160"/>
                    <a:pt x="0" y="270831"/>
                  </a:cubicBezTo>
                  <a:close/>
                </a:path>
              </a:pathLst>
            </a:custGeom>
            <a:noFill/>
            <a:ln w="57150" cap="flat">
              <a:solidFill>
                <a:schemeClr val="bg2">
                  <a:lumMod val="50000"/>
                </a:schemeClr>
              </a:solidFill>
              <a:prstDash val="dash"/>
              <a:round/>
              <a:extLst>
                <a:ext uri="{C807C97D-BFC1-408E-A445-0C87EB9F89A2}">
                  <ask:lineSketchStyleProps xmlns:ask="http://schemas.microsoft.com/office/drawing/2018/sketchyshapes" sd="3538918157">
                    <a:prstGeom prst="roundRect">
                      <a:avLst>
                        <a:gd name="adj" fmla="val 5584"/>
                      </a:avLst>
                    </a:prstGeom>
                    <ask:type>
                      <ask:lineSketchScribble/>
                    </ask:type>
                  </ask:lineSketchStyleProps>
                </a:ext>
              </a:extLst>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i="0" u="none" strike="noStrike" cap="none" spc="0" normalizeH="0" baseline="0">
                <a:ln>
                  <a:noFill/>
                </a:ln>
                <a:solidFill>
                  <a:srgbClr val="000000"/>
                </a:solidFill>
                <a:effectLst/>
                <a:uFillTx/>
                <a:latin typeface="+mj-lt"/>
                <a:ea typeface="+mj-ea"/>
                <a:cs typeface="+mj-cs"/>
                <a:sym typeface="Alibaba PuHuiTi 2 55 Regular"/>
              </a:endParaRPr>
            </a:p>
          </p:txBody>
        </p:sp>
        <p:sp>
          <p:nvSpPr>
            <p:cNvPr id="36" name="文本框 35">
              <a:extLst>
                <a:ext uri="{FF2B5EF4-FFF2-40B4-BE49-F238E27FC236}">
                  <a16:creationId xmlns:a16="http://schemas.microsoft.com/office/drawing/2014/main" id="{85E23AE7-FEF1-BB7D-4E87-5762EAA6F69C}"/>
                </a:ext>
              </a:extLst>
            </p:cNvPr>
            <p:cNvSpPr txBox="1"/>
            <p:nvPr/>
          </p:nvSpPr>
          <p:spPr>
            <a:xfrm>
              <a:off x="1948686" y="8505227"/>
              <a:ext cx="2027479" cy="4719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dirty="0">
                  <a:ln>
                    <a:noFill/>
                  </a:ln>
                  <a:solidFill>
                    <a:srgbClr val="000000"/>
                  </a:solidFill>
                  <a:effectLst/>
                  <a:uFillTx/>
                  <a:latin typeface="+mj-lt"/>
                  <a:ea typeface="+mj-ea"/>
                  <a:cs typeface="+mj-cs"/>
                  <a:sym typeface="Alibaba PuHuiTi 2 55 Regular"/>
                </a:rPr>
                <a:t>数据处理</a:t>
              </a:r>
              <a:r>
                <a:rPr lang="zh-CN" altLang="en-US" sz="2400" b="1" dirty="0"/>
                <a:t>模块</a:t>
              </a:r>
              <a:endParaRPr kumimoji="0" lang="zh-CN" altLang="en-US" sz="2400" b="1" i="0" u="none" strike="noStrike" cap="none" spc="0" normalizeH="0" baseline="0" dirty="0">
                <a:ln>
                  <a:noFill/>
                </a:ln>
                <a:solidFill>
                  <a:srgbClr val="000000"/>
                </a:solidFill>
                <a:effectLst/>
                <a:uFillTx/>
                <a:latin typeface="+mj-lt"/>
                <a:ea typeface="+mj-ea"/>
                <a:cs typeface="+mj-cs"/>
                <a:sym typeface="Alibaba PuHuiTi 2 55 Regular"/>
              </a:endParaRPr>
            </a:p>
          </p:txBody>
        </p:sp>
        <p:sp>
          <p:nvSpPr>
            <p:cNvPr id="28" name="左大括号 27">
              <a:extLst>
                <a:ext uri="{FF2B5EF4-FFF2-40B4-BE49-F238E27FC236}">
                  <a16:creationId xmlns:a16="http://schemas.microsoft.com/office/drawing/2014/main" id="{A8896D64-78C7-4391-F3D1-F4B0FD499769}"/>
                </a:ext>
              </a:extLst>
            </p:cNvPr>
            <p:cNvSpPr/>
            <p:nvPr/>
          </p:nvSpPr>
          <p:spPr>
            <a:xfrm>
              <a:off x="3653363" y="9715541"/>
              <a:ext cx="367528" cy="1888170"/>
            </a:xfrm>
            <a:prstGeom prst="leftBrace">
              <a:avLst/>
            </a:prstGeom>
            <a:noFill/>
            <a:ln w="38100" cap="flat">
              <a:solidFill>
                <a:schemeClr val="tx1"/>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i="0" u="none" strike="noStrike" cap="none" spc="0" normalizeH="0" baseline="0">
                <a:ln>
                  <a:noFill/>
                </a:ln>
                <a:solidFill>
                  <a:srgbClr val="000000"/>
                </a:solidFill>
                <a:effectLst/>
                <a:uFillTx/>
              </a:endParaRPr>
            </a:p>
          </p:txBody>
        </p:sp>
        <p:sp>
          <p:nvSpPr>
            <p:cNvPr id="42" name="左大括号 41">
              <a:extLst>
                <a:ext uri="{FF2B5EF4-FFF2-40B4-BE49-F238E27FC236}">
                  <a16:creationId xmlns:a16="http://schemas.microsoft.com/office/drawing/2014/main" id="{5D072E7C-C727-5D8A-21F2-F60635CBD33C}"/>
                </a:ext>
              </a:extLst>
            </p:cNvPr>
            <p:cNvSpPr/>
            <p:nvPr/>
          </p:nvSpPr>
          <p:spPr>
            <a:xfrm>
              <a:off x="6487514" y="9688257"/>
              <a:ext cx="367528" cy="1888170"/>
            </a:xfrm>
            <a:prstGeom prst="leftBrace">
              <a:avLst/>
            </a:prstGeom>
            <a:noFill/>
            <a:ln w="38100" cap="flat">
              <a:solidFill>
                <a:schemeClr val="tx1"/>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i="0" u="none" strike="noStrike" cap="none" spc="0" normalizeH="0" baseline="0">
                <a:ln>
                  <a:noFill/>
                </a:ln>
                <a:solidFill>
                  <a:srgbClr val="000000"/>
                </a:solidFill>
                <a:effectLst/>
                <a:uFillTx/>
              </a:endParaRPr>
            </a:p>
          </p:txBody>
        </p:sp>
      </p:grpSp>
      <p:pic>
        <p:nvPicPr>
          <p:cNvPr id="48" name="图形 47">
            <a:extLst>
              <a:ext uri="{FF2B5EF4-FFF2-40B4-BE49-F238E27FC236}">
                <a16:creationId xmlns:a16="http://schemas.microsoft.com/office/drawing/2014/main" id="{88FEE1D1-D6C6-EAEA-098B-5BAF73080CA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9981080">
            <a:off x="17789076" y="10248977"/>
            <a:ext cx="375673" cy="375673"/>
          </a:xfrm>
          <a:prstGeom prst="rect">
            <a:avLst/>
          </a:prstGeom>
        </p:spPr>
      </p:pic>
      <p:cxnSp>
        <p:nvCxnSpPr>
          <p:cNvPr id="49" name="直接连接符 48">
            <a:extLst>
              <a:ext uri="{FF2B5EF4-FFF2-40B4-BE49-F238E27FC236}">
                <a16:creationId xmlns:a16="http://schemas.microsoft.com/office/drawing/2014/main" id="{0D775C18-AFFA-A4D5-68E0-86AE85BD8B59}"/>
              </a:ext>
            </a:extLst>
          </p:cNvPr>
          <p:cNvCxnSpPr>
            <a:cxnSpLocks/>
          </p:cNvCxnSpPr>
          <p:nvPr/>
        </p:nvCxnSpPr>
        <p:spPr>
          <a:xfrm flipH="1">
            <a:off x="16324527" y="10458443"/>
            <a:ext cx="1607506" cy="809988"/>
          </a:xfrm>
          <a:prstGeom prst="line">
            <a:avLst/>
          </a:prstGeom>
          <a:noFill/>
          <a:ln w="44450" cap="flat">
            <a:solidFill>
              <a:schemeClr val="tx1"/>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cxnSp>
        <p:nvCxnSpPr>
          <p:cNvPr id="51" name="直接连接符 50">
            <a:extLst>
              <a:ext uri="{FF2B5EF4-FFF2-40B4-BE49-F238E27FC236}">
                <a16:creationId xmlns:a16="http://schemas.microsoft.com/office/drawing/2014/main" id="{AAF340D0-A374-E650-5EDA-BCE3BF82366A}"/>
              </a:ext>
            </a:extLst>
          </p:cNvPr>
          <p:cNvCxnSpPr>
            <a:cxnSpLocks/>
          </p:cNvCxnSpPr>
          <p:nvPr/>
        </p:nvCxnSpPr>
        <p:spPr>
          <a:xfrm flipH="1" flipV="1">
            <a:off x="16313370" y="8573046"/>
            <a:ext cx="1671518" cy="632949"/>
          </a:xfrm>
          <a:prstGeom prst="line">
            <a:avLst/>
          </a:prstGeom>
          <a:noFill/>
          <a:ln w="44450" cap="flat">
            <a:solidFill>
              <a:schemeClr val="tx1"/>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cxnSp>
        <p:nvCxnSpPr>
          <p:cNvPr id="63" name="直接连接符 62">
            <a:extLst>
              <a:ext uri="{FF2B5EF4-FFF2-40B4-BE49-F238E27FC236}">
                <a16:creationId xmlns:a16="http://schemas.microsoft.com/office/drawing/2014/main" id="{FD49D837-ECE8-E38B-115E-9EAFCDCAEF0E}"/>
              </a:ext>
            </a:extLst>
          </p:cNvPr>
          <p:cNvCxnSpPr>
            <a:cxnSpLocks/>
          </p:cNvCxnSpPr>
          <p:nvPr/>
        </p:nvCxnSpPr>
        <p:spPr>
          <a:xfrm flipH="1" flipV="1">
            <a:off x="16291826" y="6517583"/>
            <a:ext cx="4591047" cy="1743235"/>
          </a:xfrm>
          <a:prstGeom prst="line">
            <a:avLst/>
          </a:prstGeom>
          <a:noFill/>
          <a:ln w="44450" cap="flat">
            <a:solidFill>
              <a:schemeClr val="tx1"/>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cxnSp>
        <p:nvCxnSpPr>
          <p:cNvPr id="86" name="直接连接符 85">
            <a:extLst>
              <a:ext uri="{FF2B5EF4-FFF2-40B4-BE49-F238E27FC236}">
                <a16:creationId xmlns:a16="http://schemas.microsoft.com/office/drawing/2014/main" id="{510263F7-EA7F-5C88-524B-F0F112A93527}"/>
              </a:ext>
            </a:extLst>
          </p:cNvPr>
          <p:cNvCxnSpPr>
            <a:cxnSpLocks/>
          </p:cNvCxnSpPr>
          <p:nvPr/>
        </p:nvCxnSpPr>
        <p:spPr>
          <a:xfrm flipH="1">
            <a:off x="19855110" y="8896224"/>
            <a:ext cx="1087687" cy="551367"/>
          </a:xfrm>
          <a:prstGeom prst="line">
            <a:avLst/>
          </a:prstGeom>
          <a:noFill/>
          <a:ln w="44450" cap="flat">
            <a:solidFill>
              <a:schemeClr val="tx1"/>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sp>
        <p:nvSpPr>
          <p:cNvPr id="103" name="矩形: 圆角 102">
            <a:extLst>
              <a:ext uri="{FF2B5EF4-FFF2-40B4-BE49-F238E27FC236}">
                <a16:creationId xmlns:a16="http://schemas.microsoft.com/office/drawing/2014/main" id="{A5269068-5197-988F-D1FC-D79DC2EA0725}"/>
              </a:ext>
            </a:extLst>
          </p:cNvPr>
          <p:cNvSpPr/>
          <p:nvPr/>
        </p:nvSpPr>
        <p:spPr>
          <a:xfrm>
            <a:off x="11311306" y="4341392"/>
            <a:ext cx="4724635" cy="8327669"/>
          </a:xfrm>
          <a:custGeom>
            <a:avLst/>
            <a:gdLst>
              <a:gd name="connsiteX0" fmla="*/ 0 w 4724635"/>
              <a:gd name="connsiteY0" fmla="*/ 159693 h 8327669"/>
              <a:gd name="connsiteX1" fmla="*/ 159693 w 4724635"/>
              <a:gd name="connsiteY1" fmla="*/ 0 h 8327669"/>
              <a:gd name="connsiteX2" fmla="*/ 710349 w 4724635"/>
              <a:gd name="connsiteY2" fmla="*/ 0 h 8327669"/>
              <a:gd name="connsiteX3" fmla="*/ 1216953 w 4724635"/>
              <a:gd name="connsiteY3" fmla="*/ 0 h 8327669"/>
              <a:gd name="connsiteX4" fmla="*/ 1811661 w 4724635"/>
              <a:gd name="connsiteY4" fmla="*/ 0 h 8327669"/>
              <a:gd name="connsiteX5" fmla="*/ 2318265 w 4724635"/>
              <a:gd name="connsiteY5" fmla="*/ 0 h 8327669"/>
              <a:gd name="connsiteX6" fmla="*/ 2736764 w 4724635"/>
              <a:gd name="connsiteY6" fmla="*/ 0 h 8327669"/>
              <a:gd name="connsiteX7" fmla="*/ 3331472 w 4724635"/>
              <a:gd name="connsiteY7" fmla="*/ 0 h 8327669"/>
              <a:gd name="connsiteX8" fmla="*/ 3882128 w 4724635"/>
              <a:gd name="connsiteY8" fmla="*/ 0 h 8327669"/>
              <a:gd name="connsiteX9" fmla="*/ 4564942 w 4724635"/>
              <a:gd name="connsiteY9" fmla="*/ 0 h 8327669"/>
              <a:gd name="connsiteX10" fmla="*/ 4724635 w 4724635"/>
              <a:gd name="connsiteY10" fmla="*/ 159693 h 8327669"/>
              <a:gd name="connsiteX11" fmla="*/ 4724635 w 4724635"/>
              <a:gd name="connsiteY11" fmla="*/ 571548 h 8327669"/>
              <a:gd name="connsiteX12" fmla="*/ 4724635 w 4724635"/>
              <a:gd name="connsiteY12" fmla="*/ 1303733 h 8327669"/>
              <a:gd name="connsiteX13" fmla="*/ 4724635 w 4724635"/>
              <a:gd name="connsiteY13" fmla="*/ 1795671 h 8327669"/>
              <a:gd name="connsiteX14" fmla="*/ 4724635 w 4724635"/>
              <a:gd name="connsiteY14" fmla="*/ 2127443 h 8327669"/>
              <a:gd name="connsiteX15" fmla="*/ 4724635 w 4724635"/>
              <a:gd name="connsiteY15" fmla="*/ 2779546 h 8327669"/>
              <a:gd name="connsiteX16" fmla="*/ 4724635 w 4724635"/>
              <a:gd name="connsiteY16" fmla="*/ 3431649 h 8327669"/>
              <a:gd name="connsiteX17" fmla="*/ 4724635 w 4724635"/>
              <a:gd name="connsiteY17" fmla="*/ 3923586 h 8327669"/>
              <a:gd name="connsiteX18" fmla="*/ 4724635 w 4724635"/>
              <a:gd name="connsiteY18" fmla="*/ 4575689 h 8327669"/>
              <a:gd name="connsiteX19" fmla="*/ 4724635 w 4724635"/>
              <a:gd name="connsiteY19" fmla="*/ 4907461 h 8327669"/>
              <a:gd name="connsiteX20" fmla="*/ 4724635 w 4724635"/>
              <a:gd name="connsiteY20" fmla="*/ 5559564 h 8327669"/>
              <a:gd name="connsiteX21" fmla="*/ 4724635 w 4724635"/>
              <a:gd name="connsiteY21" fmla="*/ 6211667 h 8327669"/>
              <a:gd name="connsiteX22" fmla="*/ 4724635 w 4724635"/>
              <a:gd name="connsiteY22" fmla="*/ 6703604 h 8327669"/>
              <a:gd name="connsiteX23" fmla="*/ 4724635 w 4724635"/>
              <a:gd name="connsiteY23" fmla="*/ 7355707 h 8327669"/>
              <a:gd name="connsiteX24" fmla="*/ 4724635 w 4724635"/>
              <a:gd name="connsiteY24" fmla="*/ 8167976 h 8327669"/>
              <a:gd name="connsiteX25" fmla="*/ 4564942 w 4724635"/>
              <a:gd name="connsiteY25" fmla="*/ 8327669 h 8327669"/>
              <a:gd name="connsiteX26" fmla="*/ 4058338 w 4724635"/>
              <a:gd name="connsiteY26" fmla="*/ 8327669 h 8327669"/>
              <a:gd name="connsiteX27" fmla="*/ 3639840 w 4724635"/>
              <a:gd name="connsiteY27" fmla="*/ 8327669 h 8327669"/>
              <a:gd name="connsiteX28" fmla="*/ 3177289 w 4724635"/>
              <a:gd name="connsiteY28" fmla="*/ 8327669 h 8327669"/>
              <a:gd name="connsiteX29" fmla="*/ 2538527 w 4724635"/>
              <a:gd name="connsiteY29" fmla="*/ 8327669 h 8327669"/>
              <a:gd name="connsiteX30" fmla="*/ 2120029 w 4724635"/>
              <a:gd name="connsiteY30" fmla="*/ 8327669 h 8327669"/>
              <a:gd name="connsiteX31" fmla="*/ 1657478 w 4724635"/>
              <a:gd name="connsiteY31" fmla="*/ 8327669 h 8327669"/>
              <a:gd name="connsiteX32" fmla="*/ 1018717 w 4724635"/>
              <a:gd name="connsiteY32" fmla="*/ 8327669 h 8327669"/>
              <a:gd name="connsiteX33" fmla="*/ 159693 w 4724635"/>
              <a:gd name="connsiteY33" fmla="*/ 8327669 h 8327669"/>
              <a:gd name="connsiteX34" fmla="*/ 0 w 4724635"/>
              <a:gd name="connsiteY34" fmla="*/ 8167976 h 8327669"/>
              <a:gd name="connsiteX35" fmla="*/ 0 w 4724635"/>
              <a:gd name="connsiteY35" fmla="*/ 7756121 h 8327669"/>
              <a:gd name="connsiteX36" fmla="*/ 0 w 4724635"/>
              <a:gd name="connsiteY36" fmla="*/ 7184101 h 8327669"/>
              <a:gd name="connsiteX37" fmla="*/ 0 w 4724635"/>
              <a:gd name="connsiteY37" fmla="*/ 6612081 h 8327669"/>
              <a:gd name="connsiteX38" fmla="*/ 0 w 4724635"/>
              <a:gd name="connsiteY38" fmla="*/ 6200226 h 8327669"/>
              <a:gd name="connsiteX39" fmla="*/ 0 w 4724635"/>
              <a:gd name="connsiteY39" fmla="*/ 5788372 h 8327669"/>
              <a:gd name="connsiteX40" fmla="*/ 0 w 4724635"/>
              <a:gd name="connsiteY40" fmla="*/ 5136269 h 8327669"/>
              <a:gd name="connsiteX41" fmla="*/ 0 w 4724635"/>
              <a:gd name="connsiteY41" fmla="*/ 4484166 h 8327669"/>
              <a:gd name="connsiteX42" fmla="*/ 0 w 4724635"/>
              <a:gd name="connsiteY42" fmla="*/ 3832063 h 8327669"/>
              <a:gd name="connsiteX43" fmla="*/ 0 w 4724635"/>
              <a:gd name="connsiteY43" fmla="*/ 3179960 h 8327669"/>
              <a:gd name="connsiteX44" fmla="*/ 0 w 4724635"/>
              <a:gd name="connsiteY44" fmla="*/ 2848188 h 8327669"/>
              <a:gd name="connsiteX45" fmla="*/ 0 w 4724635"/>
              <a:gd name="connsiteY45" fmla="*/ 2116002 h 8327669"/>
              <a:gd name="connsiteX46" fmla="*/ 0 w 4724635"/>
              <a:gd name="connsiteY46" fmla="*/ 1704148 h 8327669"/>
              <a:gd name="connsiteX47" fmla="*/ 0 w 4724635"/>
              <a:gd name="connsiteY47" fmla="*/ 971962 h 8327669"/>
              <a:gd name="connsiteX48" fmla="*/ 0 w 4724635"/>
              <a:gd name="connsiteY48" fmla="*/ 159693 h 832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24635" h="8327669" extrusionOk="0">
                <a:moveTo>
                  <a:pt x="0" y="159693"/>
                </a:moveTo>
                <a:cubicBezTo>
                  <a:pt x="14081" y="49830"/>
                  <a:pt x="93656" y="11264"/>
                  <a:pt x="159693" y="0"/>
                </a:cubicBezTo>
                <a:cubicBezTo>
                  <a:pt x="416147" y="-23041"/>
                  <a:pt x="554374" y="65685"/>
                  <a:pt x="710349" y="0"/>
                </a:cubicBezTo>
                <a:cubicBezTo>
                  <a:pt x="866324" y="-65685"/>
                  <a:pt x="1017140" y="8805"/>
                  <a:pt x="1216953" y="0"/>
                </a:cubicBezTo>
                <a:cubicBezTo>
                  <a:pt x="1416766" y="-8805"/>
                  <a:pt x="1576800" y="42762"/>
                  <a:pt x="1811661" y="0"/>
                </a:cubicBezTo>
                <a:cubicBezTo>
                  <a:pt x="2046522" y="-42762"/>
                  <a:pt x="2165378" y="46452"/>
                  <a:pt x="2318265" y="0"/>
                </a:cubicBezTo>
                <a:cubicBezTo>
                  <a:pt x="2471152" y="-46452"/>
                  <a:pt x="2594222" y="17500"/>
                  <a:pt x="2736764" y="0"/>
                </a:cubicBezTo>
                <a:cubicBezTo>
                  <a:pt x="2879306" y="-17500"/>
                  <a:pt x="3204797" y="3925"/>
                  <a:pt x="3331472" y="0"/>
                </a:cubicBezTo>
                <a:cubicBezTo>
                  <a:pt x="3458147" y="-3925"/>
                  <a:pt x="3757668" y="38295"/>
                  <a:pt x="3882128" y="0"/>
                </a:cubicBezTo>
                <a:cubicBezTo>
                  <a:pt x="4006588" y="-38295"/>
                  <a:pt x="4283232" y="71642"/>
                  <a:pt x="4564942" y="0"/>
                </a:cubicBezTo>
                <a:cubicBezTo>
                  <a:pt x="4664381" y="-16361"/>
                  <a:pt x="4726851" y="74172"/>
                  <a:pt x="4724635" y="159693"/>
                </a:cubicBezTo>
                <a:cubicBezTo>
                  <a:pt x="4762931" y="244366"/>
                  <a:pt x="4693777" y="408037"/>
                  <a:pt x="4724635" y="571548"/>
                </a:cubicBezTo>
                <a:cubicBezTo>
                  <a:pt x="4755493" y="735059"/>
                  <a:pt x="4650449" y="968005"/>
                  <a:pt x="4724635" y="1303733"/>
                </a:cubicBezTo>
                <a:cubicBezTo>
                  <a:pt x="4798821" y="1639461"/>
                  <a:pt x="4703835" y="1602924"/>
                  <a:pt x="4724635" y="1795671"/>
                </a:cubicBezTo>
                <a:cubicBezTo>
                  <a:pt x="4745435" y="1988418"/>
                  <a:pt x="4694462" y="2011473"/>
                  <a:pt x="4724635" y="2127443"/>
                </a:cubicBezTo>
                <a:cubicBezTo>
                  <a:pt x="4754808" y="2243413"/>
                  <a:pt x="4668348" y="2516467"/>
                  <a:pt x="4724635" y="2779546"/>
                </a:cubicBezTo>
                <a:cubicBezTo>
                  <a:pt x="4780922" y="3042625"/>
                  <a:pt x="4649611" y="3170034"/>
                  <a:pt x="4724635" y="3431649"/>
                </a:cubicBezTo>
                <a:cubicBezTo>
                  <a:pt x="4799659" y="3693264"/>
                  <a:pt x="4682428" y="3708459"/>
                  <a:pt x="4724635" y="3923586"/>
                </a:cubicBezTo>
                <a:cubicBezTo>
                  <a:pt x="4766842" y="4138713"/>
                  <a:pt x="4722613" y="4330649"/>
                  <a:pt x="4724635" y="4575689"/>
                </a:cubicBezTo>
                <a:cubicBezTo>
                  <a:pt x="4726657" y="4820729"/>
                  <a:pt x="4722415" y="4763200"/>
                  <a:pt x="4724635" y="4907461"/>
                </a:cubicBezTo>
                <a:cubicBezTo>
                  <a:pt x="4726855" y="5051722"/>
                  <a:pt x="4652932" y="5373656"/>
                  <a:pt x="4724635" y="5559564"/>
                </a:cubicBezTo>
                <a:cubicBezTo>
                  <a:pt x="4796338" y="5745472"/>
                  <a:pt x="4706253" y="5995722"/>
                  <a:pt x="4724635" y="6211667"/>
                </a:cubicBezTo>
                <a:cubicBezTo>
                  <a:pt x="4743017" y="6427612"/>
                  <a:pt x="4713846" y="6595779"/>
                  <a:pt x="4724635" y="6703604"/>
                </a:cubicBezTo>
                <a:cubicBezTo>
                  <a:pt x="4735424" y="6811429"/>
                  <a:pt x="4649468" y="7113523"/>
                  <a:pt x="4724635" y="7355707"/>
                </a:cubicBezTo>
                <a:cubicBezTo>
                  <a:pt x="4799802" y="7597891"/>
                  <a:pt x="4629285" y="7936057"/>
                  <a:pt x="4724635" y="8167976"/>
                </a:cubicBezTo>
                <a:cubicBezTo>
                  <a:pt x="4706351" y="8257271"/>
                  <a:pt x="4646842" y="8332538"/>
                  <a:pt x="4564942" y="8327669"/>
                </a:cubicBezTo>
                <a:cubicBezTo>
                  <a:pt x="4368738" y="8329716"/>
                  <a:pt x="4261722" y="8285712"/>
                  <a:pt x="4058338" y="8327669"/>
                </a:cubicBezTo>
                <a:cubicBezTo>
                  <a:pt x="3854954" y="8369626"/>
                  <a:pt x="3734800" y="8305761"/>
                  <a:pt x="3639840" y="8327669"/>
                </a:cubicBezTo>
                <a:cubicBezTo>
                  <a:pt x="3544880" y="8349577"/>
                  <a:pt x="3280441" y="8285988"/>
                  <a:pt x="3177289" y="8327669"/>
                </a:cubicBezTo>
                <a:cubicBezTo>
                  <a:pt x="3074137" y="8369350"/>
                  <a:pt x="2846660" y="8297523"/>
                  <a:pt x="2538527" y="8327669"/>
                </a:cubicBezTo>
                <a:cubicBezTo>
                  <a:pt x="2230394" y="8357815"/>
                  <a:pt x="2257877" y="8318194"/>
                  <a:pt x="2120029" y="8327669"/>
                </a:cubicBezTo>
                <a:cubicBezTo>
                  <a:pt x="1982181" y="8337144"/>
                  <a:pt x="1843721" y="8322592"/>
                  <a:pt x="1657478" y="8327669"/>
                </a:cubicBezTo>
                <a:cubicBezTo>
                  <a:pt x="1471235" y="8332746"/>
                  <a:pt x="1172226" y="8262043"/>
                  <a:pt x="1018717" y="8327669"/>
                </a:cubicBezTo>
                <a:cubicBezTo>
                  <a:pt x="865208" y="8393295"/>
                  <a:pt x="346885" y="8271819"/>
                  <a:pt x="159693" y="8327669"/>
                </a:cubicBezTo>
                <a:cubicBezTo>
                  <a:pt x="63835" y="8318291"/>
                  <a:pt x="2485" y="8254495"/>
                  <a:pt x="0" y="8167976"/>
                </a:cubicBezTo>
                <a:cubicBezTo>
                  <a:pt x="-21781" y="7964285"/>
                  <a:pt x="16385" y="7908935"/>
                  <a:pt x="0" y="7756121"/>
                </a:cubicBezTo>
                <a:cubicBezTo>
                  <a:pt x="-16385" y="7603308"/>
                  <a:pt x="34111" y="7371702"/>
                  <a:pt x="0" y="7184101"/>
                </a:cubicBezTo>
                <a:cubicBezTo>
                  <a:pt x="-34111" y="6996500"/>
                  <a:pt x="2581" y="6844039"/>
                  <a:pt x="0" y="6612081"/>
                </a:cubicBezTo>
                <a:cubicBezTo>
                  <a:pt x="-2581" y="6380123"/>
                  <a:pt x="25386" y="6371426"/>
                  <a:pt x="0" y="6200226"/>
                </a:cubicBezTo>
                <a:cubicBezTo>
                  <a:pt x="-25386" y="6029027"/>
                  <a:pt x="46124" y="5925007"/>
                  <a:pt x="0" y="5788372"/>
                </a:cubicBezTo>
                <a:cubicBezTo>
                  <a:pt x="-46124" y="5651737"/>
                  <a:pt x="41237" y="5288982"/>
                  <a:pt x="0" y="5136269"/>
                </a:cubicBezTo>
                <a:cubicBezTo>
                  <a:pt x="-41237" y="4983556"/>
                  <a:pt x="11187" y="4648234"/>
                  <a:pt x="0" y="4484166"/>
                </a:cubicBezTo>
                <a:cubicBezTo>
                  <a:pt x="-11187" y="4320098"/>
                  <a:pt x="1160" y="4129838"/>
                  <a:pt x="0" y="3832063"/>
                </a:cubicBezTo>
                <a:cubicBezTo>
                  <a:pt x="-1160" y="3534288"/>
                  <a:pt x="9345" y="3359392"/>
                  <a:pt x="0" y="3179960"/>
                </a:cubicBezTo>
                <a:cubicBezTo>
                  <a:pt x="-9345" y="3000528"/>
                  <a:pt x="13649" y="2980011"/>
                  <a:pt x="0" y="2848188"/>
                </a:cubicBezTo>
                <a:cubicBezTo>
                  <a:pt x="-13649" y="2716365"/>
                  <a:pt x="53152" y="2405565"/>
                  <a:pt x="0" y="2116002"/>
                </a:cubicBezTo>
                <a:cubicBezTo>
                  <a:pt x="-53152" y="1826439"/>
                  <a:pt x="16009" y="1874343"/>
                  <a:pt x="0" y="1704148"/>
                </a:cubicBezTo>
                <a:cubicBezTo>
                  <a:pt x="-16009" y="1533953"/>
                  <a:pt x="68671" y="1176697"/>
                  <a:pt x="0" y="971962"/>
                </a:cubicBezTo>
                <a:cubicBezTo>
                  <a:pt x="-68671" y="767227"/>
                  <a:pt x="87023" y="402437"/>
                  <a:pt x="0" y="159693"/>
                </a:cubicBezTo>
                <a:close/>
              </a:path>
            </a:pathLst>
          </a:custGeom>
          <a:noFill/>
          <a:ln w="38100" cap="flat">
            <a:solidFill>
              <a:schemeClr val="bg2">
                <a:lumMod val="50000"/>
              </a:schemeClr>
            </a:solidFill>
            <a:prstDash val="dash"/>
            <a:round/>
            <a:extLst>
              <a:ext uri="{C807C97D-BFC1-408E-A445-0C87EB9F89A2}">
                <ask:lineSketchStyleProps xmlns:ask="http://schemas.microsoft.com/office/drawing/2018/sketchyshapes" sd="3538918157">
                  <a:prstGeom prst="roundRect">
                    <a:avLst>
                      <a:gd name="adj" fmla="val 3380"/>
                    </a:avLst>
                  </a:prstGeom>
                  <ask:type>
                    <ask:lineSketchScribble/>
                  </ask:type>
                </ask:lineSketchStyleProps>
              </a:ext>
            </a:extLst>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i="0" u="none" strike="noStrike" cap="none" spc="0" normalizeH="0" baseline="0">
              <a:ln>
                <a:noFill/>
              </a:ln>
              <a:solidFill>
                <a:srgbClr val="000000"/>
              </a:solidFill>
              <a:effectLst/>
              <a:uFillTx/>
              <a:latin typeface="+mj-lt"/>
              <a:ea typeface="+mj-ea"/>
              <a:cs typeface="+mj-cs"/>
              <a:sym typeface="Alibaba PuHuiTi 2 55 Regular"/>
            </a:endParaRPr>
          </a:p>
        </p:txBody>
      </p:sp>
      <p:pic>
        <p:nvPicPr>
          <p:cNvPr id="122" name="图形 121">
            <a:extLst>
              <a:ext uri="{FF2B5EF4-FFF2-40B4-BE49-F238E27FC236}">
                <a16:creationId xmlns:a16="http://schemas.microsoft.com/office/drawing/2014/main" id="{057E985C-4B0B-C228-7331-0FCA30E3136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560164">
            <a:off x="17867288" y="9071812"/>
            <a:ext cx="375673" cy="375673"/>
          </a:xfrm>
          <a:prstGeom prst="rect">
            <a:avLst/>
          </a:prstGeom>
        </p:spPr>
      </p:pic>
      <p:pic>
        <p:nvPicPr>
          <p:cNvPr id="124" name="图形 123">
            <a:extLst>
              <a:ext uri="{FF2B5EF4-FFF2-40B4-BE49-F238E27FC236}">
                <a16:creationId xmlns:a16="http://schemas.microsoft.com/office/drawing/2014/main" id="{FA924762-AEE0-E587-D1E8-C59684D83A2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4618" y="7656698"/>
            <a:ext cx="764386" cy="764386"/>
          </a:xfrm>
          <a:prstGeom prst="rect">
            <a:avLst/>
          </a:prstGeom>
        </p:spPr>
      </p:pic>
      <p:pic>
        <p:nvPicPr>
          <p:cNvPr id="125" name="图形 124">
            <a:extLst>
              <a:ext uri="{FF2B5EF4-FFF2-40B4-BE49-F238E27FC236}">
                <a16:creationId xmlns:a16="http://schemas.microsoft.com/office/drawing/2014/main" id="{F3674C0A-3C0F-BD65-0F36-FC913A76BBC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106268" y="6085521"/>
            <a:ext cx="375673" cy="375673"/>
          </a:xfrm>
          <a:prstGeom prst="rect">
            <a:avLst/>
          </a:prstGeom>
        </p:spPr>
      </p:pic>
      <p:pic>
        <p:nvPicPr>
          <p:cNvPr id="126" name="图形 125">
            <a:extLst>
              <a:ext uri="{FF2B5EF4-FFF2-40B4-BE49-F238E27FC236}">
                <a16:creationId xmlns:a16="http://schemas.microsoft.com/office/drawing/2014/main" id="{85B34623-5802-F8A4-452F-99860D950D0E}"/>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106268" y="7839311"/>
            <a:ext cx="375673" cy="375673"/>
          </a:xfrm>
          <a:prstGeom prst="rect">
            <a:avLst/>
          </a:prstGeom>
        </p:spPr>
      </p:pic>
      <p:pic>
        <p:nvPicPr>
          <p:cNvPr id="127" name="图形 126">
            <a:extLst>
              <a:ext uri="{FF2B5EF4-FFF2-40B4-BE49-F238E27FC236}">
                <a16:creationId xmlns:a16="http://schemas.microsoft.com/office/drawing/2014/main" id="{1008D7A7-6801-413F-FB6C-41B205A773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50626" y="11471471"/>
            <a:ext cx="672371" cy="672371"/>
          </a:xfrm>
          <a:prstGeom prst="rect">
            <a:avLst/>
          </a:prstGeom>
        </p:spPr>
      </p:pic>
      <p:pic>
        <p:nvPicPr>
          <p:cNvPr id="128" name="图形 127">
            <a:extLst>
              <a:ext uri="{FF2B5EF4-FFF2-40B4-BE49-F238E27FC236}">
                <a16:creationId xmlns:a16="http://schemas.microsoft.com/office/drawing/2014/main" id="{65031B1E-E351-23A4-3478-8D9EABADF8F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106268" y="10475731"/>
            <a:ext cx="375673" cy="375673"/>
          </a:xfrm>
          <a:prstGeom prst="rect">
            <a:avLst/>
          </a:prstGeom>
        </p:spPr>
      </p:pic>
      <p:pic>
        <p:nvPicPr>
          <p:cNvPr id="129" name="图形 128">
            <a:extLst>
              <a:ext uri="{FF2B5EF4-FFF2-40B4-BE49-F238E27FC236}">
                <a16:creationId xmlns:a16="http://schemas.microsoft.com/office/drawing/2014/main" id="{093BC588-ACC1-54D9-D05F-808F318F83C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106268" y="11619819"/>
            <a:ext cx="375673" cy="375673"/>
          </a:xfrm>
          <a:prstGeom prst="rect">
            <a:avLst/>
          </a:prstGeom>
        </p:spPr>
      </p:pic>
    </p:spTree>
    <p:extLst>
      <p:ext uri="{BB962C8B-B14F-4D97-AF65-F5344CB8AC3E}">
        <p14:creationId xmlns:p14="http://schemas.microsoft.com/office/powerpoint/2010/main" val="2518924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1233F85-E0EE-094A-4C86-F2D21670467E}"/>
              </a:ext>
            </a:extLst>
          </p:cNvPr>
          <p:cNvSpPr txBox="1"/>
          <p:nvPr/>
        </p:nvSpPr>
        <p:spPr>
          <a:xfrm>
            <a:off x="647700" y="1736384"/>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1" dirty="0">
                <a:solidFill>
                  <a:srgbClr val="373737"/>
                </a:solidFill>
              </a:rPr>
              <a:t>汇报大纲</a:t>
            </a:r>
            <a:endParaRPr kumimoji="0" lang="zh-CN" altLang="en-US" sz="6000" b="1" i="0" u="none" strike="noStrike" cap="none" spc="0" normalizeH="0" baseline="0" dirty="0">
              <a:ln>
                <a:noFill/>
              </a:ln>
              <a:solidFill>
                <a:srgbClr val="373737"/>
              </a:solidFill>
              <a:effectLst/>
              <a:uFillTx/>
              <a:latin typeface="+mj-lt"/>
              <a:ea typeface="+mj-ea"/>
              <a:cs typeface="+mj-cs"/>
              <a:sym typeface="Alibaba PuHuiTi 2 55 Regular"/>
            </a:endParaRPr>
          </a:p>
        </p:txBody>
      </p:sp>
      <p:sp>
        <p:nvSpPr>
          <p:cNvPr id="6" name="文本框 5">
            <a:extLst>
              <a:ext uri="{FF2B5EF4-FFF2-40B4-BE49-F238E27FC236}">
                <a16:creationId xmlns:a16="http://schemas.microsoft.com/office/drawing/2014/main" id="{29AC5044-78A4-8556-0A40-BF47CEDF59D5}"/>
              </a:ext>
            </a:extLst>
          </p:cNvPr>
          <p:cNvSpPr txBox="1"/>
          <p:nvPr/>
        </p:nvSpPr>
        <p:spPr>
          <a:xfrm>
            <a:off x="3062036" y="3965647"/>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000" b="1" dirty="0">
                <a:solidFill>
                  <a:srgbClr val="373737"/>
                </a:solidFill>
              </a:rPr>
              <a:t>赛题理解</a:t>
            </a:r>
            <a:endParaRPr kumimoji="0" lang="zh-CN" altLang="en-US" sz="6000" b="1" i="0" u="none" strike="noStrike" cap="none" spc="0" normalizeH="0" baseline="0" dirty="0">
              <a:ln>
                <a:noFill/>
              </a:ln>
              <a:solidFill>
                <a:srgbClr val="373737"/>
              </a:solidFill>
              <a:effectLst/>
              <a:uFillTx/>
              <a:latin typeface="+mj-lt"/>
              <a:ea typeface="+mj-ea"/>
              <a:cs typeface="+mj-cs"/>
              <a:sym typeface="Alibaba PuHuiTi 2 55 Regular"/>
            </a:endParaRPr>
          </a:p>
        </p:txBody>
      </p:sp>
      <p:sp>
        <p:nvSpPr>
          <p:cNvPr id="7" name="文本框 6">
            <a:extLst>
              <a:ext uri="{FF2B5EF4-FFF2-40B4-BE49-F238E27FC236}">
                <a16:creationId xmlns:a16="http://schemas.microsoft.com/office/drawing/2014/main" id="{AFCBEBA0-20BE-7D0B-DEB9-D5B8779393C5}"/>
              </a:ext>
            </a:extLst>
          </p:cNvPr>
          <p:cNvSpPr txBox="1"/>
          <p:nvPr/>
        </p:nvSpPr>
        <p:spPr>
          <a:xfrm>
            <a:off x="3062036" y="6164996"/>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6000" b="1">
                <a:solidFill>
                  <a:srgbClr val="373737"/>
                </a:solidFill>
              </a:defRPr>
            </a:lvl1pPr>
          </a:lstStyle>
          <a:p>
            <a:r>
              <a:rPr lang="zh-CN" altLang="en-US" dirty="0"/>
              <a:t>架构总览</a:t>
            </a:r>
          </a:p>
        </p:txBody>
      </p:sp>
      <p:sp>
        <p:nvSpPr>
          <p:cNvPr id="9" name="文本框 8">
            <a:extLst>
              <a:ext uri="{FF2B5EF4-FFF2-40B4-BE49-F238E27FC236}">
                <a16:creationId xmlns:a16="http://schemas.microsoft.com/office/drawing/2014/main" id="{4CF34177-00FE-CA79-3191-C634380F6FA8}"/>
              </a:ext>
            </a:extLst>
          </p:cNvPr>
          <p:cNvSpPr txBox="1"/>
          <p:nvPr/>
        </p:nvSpPr>
        <p:spPr>
          <a:xfrm>
            <a:off x="3062036" y="8364345"/>
            <a:ext cx="12192000"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6000" b="1">
                <a:solidFill>
                  <a:srgbClr val="373737"/>
                </a:solidFill>
              </a:defRPr>
            </a:lvl1pPr>
          </a:lstStyle>
          <a:p>
            <a:r>
              <a:rPr lang="zh-CN" altLang="en-US" dirty="0">
                <a:solidFill>
                  <a:srgbClr val="EA4D12"/>
                </a:solidFill>
              </a:rPr>
              <a:t>具体方法</a:t>
            </a:r>
          </a:p>
        </p:txBody>
      </p:sp>
      <p:sp>
        <p:nvSpPr>
          <p:cNvPr id="10" name="文本框 9">
            <a:extLst>
              <a:ext uri="{FF2B5EF4-FFF2-40B4-BE49-F238E27FC236}">
                <a16:creationId xmlns:a16="http://schemas.microsoft.com/office/drawing/2014/main" id="{6AF0D6FE-DCEA-9F73-D522-10A1E37A2B89}"/>
              </a:ext>
            </a:extLst>
          </p:cNvPr>
          <p:cNvSpPr txBox="1"/>
          <p:nvPr/>
        </p:nvSpPr>
        <p:spPr>
          <a:xfrm>
            <a:off x="3062036" y="10563695"/>
            <a:ext cx="6810176"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6000" b="1">
                <a:solidFill>
                  <a:srgbClr val="373737"/>
                </a:solidFill>
              </a:defRPr>
            </a:lvl1pPr>
          </a:lstStyle>
          <a:p>
            <a:r>
              <a:rPr lang="zh-CN" altLang="en-US" dirty="0"/>
              <a:t>项目总结</a:t>
            </a:r>
          </a:p>
        </p:txBody>
      </p:sp>
    </p:spTree>
    <p:extLst>
      <p:ext uri="{BB962C8B-B14F-4D97-AF65-F5344CB8AC3E}">
        <p14:creationId xmlns:p14="http://schemas.microsoft.com/office/powerpoint/2010/main" val="691078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libaba PuHuiTi 2 55 Regular"/>
        <a:ea typeface="Alibaba PuHuiTi 2 55 Regular"/>
        <a:cs typeface="Alibaba PuHuiTi 2 55 Regular"/>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5A4FC">
            <a:alpha val="10000"/>
          </a:srgbClr>
        </a:solidFill>
        <a:ln w="25400" cap="flat">
          <a:noFill/>
          <a:prstDash val="solid"/>
          <a:round/>
          <a:tailEnd type="triangle"/>
        </a:ln>
        <a:effectLst>
          <a:outerShdw blurRad="38100" dist="25400" dir="5400000" rotWithShape="0">
            <a:srgbClr val="000000">
              <a:alpha val="50000"/>
            </a:srgbClr>
          </a:outerShdw>
        </a:effectLst>
      </a:spPr>
      <a:bodyPr rot="0" spcFirstLastPara="1" vertOverflow="overflow" horzOverflow="overflow" vert="horz" wrap="square" lIns="91439" tIns="45719" rIns="91439" bIns="45719" numCol="1" spcCol="38100" rtlCol="0" anchor="ctr">
        <a:noAutofit/>
      </a:bodyPr>
      <a:lstStyle>
        <a:defPPr algn="l" defTabSz="914400" latinLnBrk="1">
          <a:defRPr sz="6000" b="1" dirty="0">
            <a:solidFill>
              <a:srgbClr val="FFFFFF">
                <a:alpha val="24000"/>
              </a:srgbClr>
            </a:solidFill>
          </a:defRPr>
        </a:def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libaba PuHuiTi 2 55 Regular"/>
        <a:ea typeface="Alibaba PuHuiTi 2 55 Regular"/>
        <a:cs typeface="Alibaba PuHuiTi 2 55 Regular"/>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3817</TotalTime>
  <Words>2926</Words>
  <Application>Microsoft Macintosh PowerPoint</Application>
  <PresentationFormat>自定义</PresentationFormat>
  <Paragraphs>463</Paragraphs>
  <Slides>32</Slides>
  <Notes>25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32</vt:i4>
      </vt:variant>
    </vt:vector>
  </HeadingPairs>
  <TitlesOfParts>
    <vt:vector size="43" baseType="lpstr">
      <vt:lpstr>Alibaba PuHuiTi 2 55 Regular</vt:lpstr>
      <vt:lpstr>Arial</vt:lpstr>
      <vt:lpstr>Consolas</vt:lpstr>
      <vt:lpstr>Cambria</vt:lpstr>
      <vt:lpstr>Helvetica</vt:lpstr>
      <vt:lpstr>Alibaba PuHuiTi 2.0 45 Light</vt:lpstr>
      <vt:lpstr>Cambria Math</vt:lpstr>
      <vt:lpstr>Alibaba PuHuiTi 2.0 85 Bold</vt:lpstr>
      <vt:lpstr>Alibaba PuHuiTi 2.0 55 Regular</vt:lpstr>
      <vt:lpstr>宋体</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郭俊杰</dc:creator>
  <cp:lastModifiedBy>wei jia</cp:lastModifiedBy>
  <cp:revision>127</cp:revision>
  <dcterms:created xsi:type="dcterms:W3CDTF">2023-09-14T11:15:47Z</dcterms:created>
  <dcterms:modified xsi:type="dcterms:W3CDTF">2023-09-23T05:10:21Z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B7EF4D85D148A1B363EB0265D48DA2A0_43</vt:lpwstr>
  </property>
  <property fmtid="{D5CDD505-2E9C-101B-9397-08002B2CF9AE}" pid="3" name="KSOProductBuildVer">
    <vt:lpwstr>2052-6.0.2.8225</vt:lpwstr>
  </property>
</Properties>
</file>